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428" r:id="rId2"/>
    <p:sldId id="453" r:id="rId3"/>
    <p:sldId id="459" r:id="rId4"/>
    <p:sldId id="460" r:id="rId5"/>
    <p:sldId id="480" r:id="rId6"/>
    <p:sldId id="475" r:id="rId7"/>
    <p:sldId id="481" r:id="rId8"/>
    <p:sldId id="478" r:id="rId9"/>
    <p:sldId id="430" r:id="rId10"/>
    <p:sldId id="431" r:id="rId11"/>
    <p:sldId id="461" r:id="rId12"/>
    <p:sldId id="462" r:id="rId13"/>
    <p:sldId id="479" r:id="rId14"/>
    <p:sldId id="394" r:id="rId15"/>
    <p:sldId id="395" r:id="rId16"/>
    <p:sldId id="396" r:id="rId17"/>
    <p:sldId id="397" r:id="rId18"/>
    <p:sldId id="398" r:id="rId19"/>
    <p:sldId id="437" r:id="rId20"/>
    <p:sldId id="470" r:id="rId21"/>
    <p:sldId id="399" r:id="rId22"/>
    <p:sldId id="401" r:id="rId23"/>
    <p:sldId id="402" r:id="rId24"/>
    <p:sldId id="464" r:id="rId25"/>
    <p:sldId id="482" r:id="rId26"/>
    <p:sldId id="471" r:id="rId27"/>
    <p:sldId id="439" r:id="rId28"/>
    <p:sldId id="440" r:id="rId29"/>
    <p:sldId id="441" r:id="rId30"/>
    <p:sldId id="442" r:id="rId31"/>
    <p:sldId id="443" r:id="rId32"/>
    <p:sldId id="444" r:id="rId33"/>
    <p:sldId id="445" r:id="rId34"/>
    <p:sldId id="446" r:id="rId35"/>
    <p:sldId id="447" r:id="rId36"/>
    <p:sldId id="417" r:id="rId37"/>
    <p:sldId id="448" r:id="rId38"/>
    <p:sldId id="467" r:id="rId39"/>
    <p:sldId id="451" r:id="rId40"/>
    <p:sldId id="473" r:id="rId41"/>
    <p:sldId id="474" r:id="rId42"/>
    <p:sldId id="449" r:id="rId43"/>
    <p:sldId id="472" r:id="rId44"/>
    <p:sldId id="452" r:id="rId45"/>
    <p:sldId id="425" r:id="rId46"/>
    <p:sldId id="458" r:id="rId47"/>
    <p:sldId id="454" r:id="rId48"/>
  </p:sldIdLst>
  <p:sldSz cx="9144000" cy="6858000" type="screen4x3"/>
  <p:notesSz cx="6742113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0066"/>
    <a:srgbClr val="800000"/>
    <a:srgbClr val="008000"/>
    <a:srgbClr val="A1881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59" autoAdjust="0"/>
    <p:restoredTop sz="94548" autoAdjust="0"/>
  </p:normalViewPr>
  <p:slideViewPr>
    <p:cSldViewPr>
      <p:cViewPr>
        <p:scale>
          <a:sx n="100" d="100"/>
          <a:sy n="100" d="100"/>
        </p:scale>
        <p:origin x="-7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D557A7F5-F4FC-480C-8E07-0D3922FFE996}" type="datetimeFigureOut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A2E4C982-CDC3-4E55-B5FE-337094AB4B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9B2912A-B553-4DB0-B8C0-CCBF030071DE}" type="datetimeFigureOut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8" y="4689475"/>
            <a:ext cx="5392737" cy="4443413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6E47863-5A68-4750-90C0-6CC326D2B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B4DB4B-9CD2-410B-BAF9-21068B275996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72D07B-732A-4508-9762-FD811D9D0673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87815A-CC8B-4BE5-89EC-247328E46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CD8F6-74B9-4FC9-82C2-FE00CEF90178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1077-AF52-4C89-9A12-A407CD1F4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AC8C3-EA8B-403D-8AB8-203D5CCD1552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46B97-3B93-40A8-99BC-32BF62838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9268D-1144-443E-AD85-BBE1BD368310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A6D3-2BCB-4620-A150-7A76B17300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0949ED1-4E1C-4BF3-9976-602206D6BDFD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96BAC9-98CF-4C7C-A4F6-E7CD7ED00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6AB9B-F5E9-40E4-B75B-5B3B10DCDCA1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139A-51FA-4C2D-80FB-2DB192BF53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D158F-E6A7-49E8-AC20-D0FC1B5FF0C0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8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B7E9D-E22A-4F3F-A7DD-A9DF40671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71772-F46D-4B94-A17B-D5C0FA95B094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4697B-E4E9-43B2-A8D7-846D90ABEC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F98048E-E82E-44CA-A487-CBA98E87C77C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9BADD4-DED6-46C1-BA57-854F85322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C78F0-5B8E-4669-A5BD-585ECB28E67C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A68C8-28C8-439A-9B8A-E965BB6D8B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AFE7FD-DD70-403C-9734-96316ED058CE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F11CCBB-592E-4D0D-BEC4-01E5BB167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2F8F0F3-8702-45BE-82DC-F4FA0C92EC8B}" type="datetime1">
              <a:rPr lang="ru-RU"/>
              <a:pPr>
                <a:defRPr/>
              </a:pPr>
              <a:t>13.05.2019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2C76402-BA53-4EBF-AA68-ED49B1F3C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</p:sldLayoutIdLst>
  <p:transition spd="slow">
    <p:wheel spokes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7C5D5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D8B25C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1BD24A-F674-4F54-B4A3-3377D5FCF1CB}" type="slidenum">
              <a:rPr lang="ru-RU" smtClean="0">
                <a:solidFill>
                  <a:srgbClr val="BCBCB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>
              <a:solidFill>
                <a:srgbClr val="BCBCBC"/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113" y="773113"/>
            <a:ext cx="8101012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6588" y="55563"/>
            <a:ext cx="71310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  <a:cs typeface="+mn-cs"/>
              </a:rPr>
              <a:t>Рязанский институт (филиал)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  <a:cs typeface="+mn-cs"/>
              </a:rPr>
              <a:t>Московского политехнического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  <a:cs typeface="+mn-cs"/>
              </a:rPr>
              <a:t>университета</a:t>
            </a:r>
          </a:p>
        </p:txBody>
      </p:sp>
      <p:pic>
        <p:nvPicPr>
          <p:cNvPr id="13317" name="Рисунок 6" descr="Order of the Red Banner of Labour OB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28575"/>
            <a:ext cx="1751012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971550" y="11113"/>
            <a:ext cx="8280400" cy="6742112"/>
          </a:xfrm>
        </p:spPr>
        <p:txBody>
          <a:bodyPr/>
          <a:lstStyle/>
          <a:p>
            <a:pPr marL="82550" indent="0">
              <a:spcAft>
                <a:spcPts val="600"/>
              </a:spcAft>
              <a:buFont typeface="Wingdings 2" pitchFamily="18" charset="2"/>
              <a:buNone/>
            </a:pPr>
            <a:r>
              <a:rPr lang="ru-RU" altLang="ru-RU" sz="2800" b="1" u="sng" smtClean="0">
                <a:latin typeface="Arial" charset="0"/>
                <a:cs typeface="Arial" charset="0"/>
              </a:rPr>
              <a:t>Бакалавриат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smtClean="0">
                <a:solidFill>
                  <a:srgbClr val="7030A0"/>
                </a:solidFill>
                <a:latin typeface="Arial" charset="0"/>
                <a:cs typeface="Arial" charset="0"/>
              </a:rPr>
              <a:t>07.03.01 Архитектура, </a:t>
            </a:r>
            <a:r>
              <a:rPr lang="ru-RU" sz="1400" b="1" i="1" smtClean="0">
                <a:solidFill>
                  <a:srgbClr val="7030A0"/>
                </a:solidFill>
                <a:latin typeface="Arial" charset="0"/>
                <a:cs typeface="Arial" charset="0"/>
              </a:rPr>
              <a:t>направленность - Архитектурное проектирование</a:t>
            </a:r>
            <a:endParaRPr lang="ru-RU" altLang="ru-RU" sz="1400" b="1" i="1" smtClean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marL="82550" indent="0">
              <a:buFont typeface="Wingdings 2" pitchFamily="18" charset="2"/>
              <a:buNone/>
            </a:pPr>
            <a:r>
              <a:rPr lang="ru-RU" altLang="ru-RU" sz="18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15.03.05 Конструкторско-технологическое обеспечение машиностроительных производств 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200" b="1" i="1" smtClean="0">
                <a:latin typeface="Arial" charset="0"/>
                <a:cs typeface="Arial" charset="0"/>
              </a:rPr>
              <a:t>-</a:t>
            </a:r>
            <a:r>
              <a:rPr lang="ru-RU" altLang="ru-RU" sz="1400" b="1" i="1" smtClean="0">
                <a:latin typeface="Arial" charset="0"/>
                <a:cs typeface="Arial" charset="0"/>
              </a:rPr>
              <a:t>Технология машиностроения</a:t>
            </a:r>
          </a:p>
          <a:p>
            <a:pPr marL="82550" indent="0">
              <a:buFont typeface="Wingdings 2" pitchFamily="18" charset="2"/>
              <a:buNone/>
            </a:pPr>
            <a:r>
              <a:rPr lang="ru-RU" altLang="ru-RU" sz="1800" b="1" smtClean="0">
                <a:solidFill>
                  <a:srgbClr val="7030A0"/>
                </a:solidFill>
                <a:latin typeface="Arial" charset="0"/>
                <a:cs typeface="Arial" charset="0"/>
              </a:rPr>
              <a:t>13.03.02 Электроэнергетика и электротехника 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Электроснабжение 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Управление в электроэнергетике и электротехнике </a:t>
            </a:r>
          </a:p>
          <a:p>
            <a:pPr marL="82550" indent="0">
              <a:buFont typeface="Wingdings 2" pitchFamily="18" charset="2"/>
              <a:buNone/>
            </a:pPr>
            <a:r>
              <a:rPr lang="ru-RU" altLang="ru-RU" sz="1400" b="1" smtClean="0">
                <a:latin typeface="Arial" charset="0"/>
                <a:cs typeface="Arial" charset="0"/>
              </a:rPr>
              <a:t> </a:t>
            </a:r>
            <a:r>
              <a:rPr lang="ru-RU" altLang="ru-RU" sz="1800" b="1" smtClean="0">
                <a:solidFill>
                  <a:srgbClr val="00B050"/>
                </a:solidFill>
                <a:latin typeface="Arial" charset="0"/>
                <a:cs typeface="Arial" charset="0"/>
              </a:rPr>
              <a:t>08.03.01</a:t>
            </a:r>
            <a:r>
              <a:rPr lang="ru-RU" altLang="ru-RU" sz="1400" b="1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800" b="1" smtClean="0">
                <a:solidFill>
                  <a:srgbClr val="00B050"/>
                </a:solidFill>
                <a:latin typeface="Arial" charset="0"/>
                <a:cs typeface="Arial" charset="0"/>
              </a:rPr>
              <a:t>Строительство</a:t>
            </a:r>
            <a:r>
              <a:rPr lang="ru-RU" altLang="ru-RU" sz="1400" b="1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Проектирование зданий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Промышленное и гражданское строительство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Производство и применение строительных материалов, конструкций и изделий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Теплогазоснабжение и вентиляция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Техническая эксплуатация объектов ЖКХ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Инженерно-сметная деятельность в строительстве</a:t>
            </a:r>
          </a:p>
          <a:p>
            <a:pPr marL="82550" indent="0">
              <a:spcBef>
                <a:spcPct val="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ru-RU" sz="1400" b="1" i="1" smtClean="0">
                <a:latin typeface="Arial" charset="0"/>
                <a:cs typeface="Arial" charset="0"/>
              </a:rPr>
              <a:t>- Строительство автомобильных дорог и аэродромов</a:t>
            </a:r>
            <a:endParaRPr lang="ru-RU" altLang="ru-RU" sz="1400" b="1" i="1" smtClean="0">
              <a:latin typeface="Arial" charset="0"/>
              <a:cs typeface="Arial" charset="0"/>
            </a:endParaRP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800" b="1" smtClean="0">
                <a:solidFill>
                  <a:srgbClr val="CC0000"/>
                </a:solidFill>
                <a:latin typeface="Arial" charset="0"/>
                <a:cs typeface="Arial" charset="0"/>
              </a:rPr>
              <a:t>23.03.03 Эксплуатация транспортно-технологических машин и комплексов 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Автомобили и автомобильное хозяйство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Автомобильный сервис</a:t>
            </a:r>
          </a:p>
          <a:p>
            <a:pPr marL="82550" indent="0">
              <a:buFont typeface="Wingdings 2" pitchFamily="18" charset="2"/>
              <a:buNone/>
            </a:pPr>
            <a:r>
              <a:rPr lang="ru-RU" altLang="ru-RU" sz="1800" b="1" smtClean="0">
                <a:solidFill>
                  <a:srgbClr val="663300"/>
                </a:solidFill>
                <a:latin typeface="Arial" charset="0"/>
                <a:cs typeface="Arial" charset="0"/>
              </a:rPr>
              <a:t>38.03.01 Экономика</a:t>
            </a:r>
            <a:r>
              <a:rPr lang="ru-RU" altLang="ru-RU" sz="1400" b="1" smtClean="0">
                <a:latin typeface="Arial" charset="0"/>
                <a:cs typeface="Arial" charset="0"/>
              </a:rPr>
              <a:t>, </a:t>
            </a:r>
            <a:r>
              <a:rPr lang="ru-RU" altLang="ru-RU" sz="1400" b="1" i="1" smtClean="0">
                <a:latin typeface="Arial" charset="0"/>
                <a:cs typeface="Arial" charset="0"/>
              </a:rPr>
              <a:t>направленности: Экономика предприятий и организаций, 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sz="1400" b="1" i="1" smtClean="0">
                <a:latin typeface="Arial" charset="0"/>
                <a:cs typeface="Arial" charset="0"/>
              </a:rPr>
              <a:t>Бухгалтерский учет, анализ и аудит, Финансы и кредит, Налоги и налогообложение</a:t>
            </a:r>
            <a:endParaRPr lang="ru-RU" sz="1400" b="1" smtClean="0">
              <a:latin typeface="Arial" charset="0"/>
              <a:cs typeface="Arial" charset="0"/>
            </a:endParaRPr>
          </a:p>
          <a:p>
            <a:pPr marL="82550" indent="0">
              <a:buFont typeface="Wingdings 2" pitchFamily="18" charset="2"/>
              <a:buNone/>
            </a:pPr>
            <a:r>
              <a:rPr lang="ru-RU" altLang="ru-RU" sz="1600" b="1" smtClean="0">
                <a:solidFill>
                  <a:srgbClr val="0000CC"/>
                </a:solidFill>
                <a:latin typeface="Arial" charset="0"/>
                <a:cs typeface="Arial" charset="0"/>
              </a:rPr>
              <a:t>38.03.02 Менеджмент</a:t>
            </a:r>
            <a:r>
              <a:rPr lang="ru-RU" altLang="ru-RU" sz="1200" b="1" smtClean="0">
                <a:latin typeface="Arial" charset="0"/>
                <a:cs typeface="Arial" charset="0"/>
              </a:rPr>
              <a:t> 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Производственный менеджмент</a:t>
            </a:r>
          </a:p>
          <a:p>
            <a:pPr marL="82550" indent="0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1400" b="1" i="1" smtClean="0">
                <a:latin typeface="Arial" charset="0"/>
                <a:cs typeface="Arial" charset="0"/>
              </a:rPr>
              <a:t>- Логистика</a:t>
            </a:r>
            <a:endParaRPr lang="ru-RU" altLang="ru-RU" sz="1400" b="1" smtClean="0">
              <a:latin typeface="Arial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72F-D4B6-46D6-8451-0201B6CB35D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EB0AF-5AFC-412B-B98D-CF4B2191F9B9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2988" y="115888"/>
            <a:ext cx="7929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kern="1400" dirty="0">
                <a:solidFill>
                  <a:srgbClr val="000066"/>
                </a:solidFill>
                <a:latin typeface="Arial"/>
              </a:rPr>
              <a:t>Инженерные классы</a:t>
            </a:r>
            <a:endParaRPr lang="ru-RU" b="1" kern="1400" dirty="0">
              <a:solidFill>
                <a:srgbClr val="000066"/>
              </a:solidFill>
              <a:latin typeface="Arial"/>
            </a:endParaRPr>
          </a:p>
        </p:txBody>
      </p:sp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1116013" y="606425"/>
            <a:ext cx="784701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lnSpc>
                <a:spcPct val="115000"/>
              </a:lnSpc>
              <a:spcBef>
                <a:spcPts val="1200"/>
              </a:spcBef>
            </a:pPr>
            <a:r>
              <a:rPr lang="ru-RU" altLang="ru-RU" sz="1400" b="1">
                <a:latin typeface="Verdana" pitchFamily="34" charset="0"/>
              </a:rPr>
              <a:t>В 12 школах Рязани и Рязанской области </a:t>
            </a:r>
            <a:r>
              <a:rPr lang="ru-RU" altLang="ru-RU" sz="1400">
                <a:latin typeface="Verdana" pitchFamily="34" charset="0"/>
              </a:rPr>
              <a:t>открыты инженерные классы Рязанского института (филиала) Московского политехнического университета: </a:t>
            </a:r>
            <a:r>
              <a:rPr lang="ru-RU" altLang="ru-RU" sz="1400" b="1">
                <a:solidFill>
                  <a:srgbClr val="C00000"/>
                </a:solidFill>
                <a:latin typeface="Verdana" pitchFamily="34" charset="0"/>
              </a:rPr>
              <a:t>гимназия № 2, школы № 7, 17, 39, 49, 50, 63, 64, 73 и № 2 города Ряжск, Мурминская школа, № 6 города Сасово</a:t>
            </a:r>
            <a:r>
              <a:rPr lang="ru-RU" altLang="ru-RU" sz="1400">
                <a:latin typeface="Verdana" pitchFamily="34" charset="0"/>
              </a:rPr>
              <a:t>. </a:t>
            </a:r>
          </a:p>
          <a:p>
            <a:pPr indent="449263" algn="just">
              <a:lnSpc>
                <a:spcPct val="115000"/>
              </a:lnSpc>
              <a:spcBef>
                <a:spcPts val="1200"/>
              </a:spcBef>
            </a:pPr>
            <a:r>
              <a:rPr lang="ru-RU" altLang="ru-RU" sz="1400" b="1" u="sng">
                <a:latin typeface="Verdana" pitchFamily="34" charset="0"/>
              </a:rPr>
              <a:t>Работают:</a:t>
            </a:r>
            <a:r>
              <a:rPr lang="ru-RU" altLang="ru-RU" sz="1400">
                <a:latin typeface="Verdana" pitchFamily="34" charset="0"/>
              </a:rPr>
              <a:t> школа юных математиков и физиков, детская архитектурная школа, курсы, студии, кружки, в том числе по подготовке к сдаче ГИА, черчению, экологической безопасности, решению олимпиадных задач по математике и физике.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963863"/>
            <a:ext cx="2447925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8" y="2921000"/>
            <a:ext cx="24955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924175"/>
            <a:ext cx="2455862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53BF3-B952-4CDA-B201-19ACCF76BA69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71550" y="115888"/>
            <a:ext cx="81724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kern="1400" dirty="0">
                <a:solidFill>
                  <a:srgbClr val="000066"/>
                </a:solidFill>
                <a:latin typeface="Arial"/>
              </a:rPr>
              <a:t>Конкурсы инженерно-проектных работ</a:t>
            </a:r>
          </a:p>
        </p:txBody>
      </p:sp>
      <p:sp>
        <p:nvSpPr>
          <p:cNvPr id="24580" name="Прямоугольник 16"/>
          <p:cNvSpPr>
            <a:spLocks noChangeArrowheads="1"/>
          </p:cNvSpPr>
          <p:nvPr/>
        </p:nvSpPr>
        <p:spPr bwMode="auto">
          <a:xfrm>
            <a:off x="1052513" y="652463"/>
            <a:ext cx="78501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Участники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– ученики 7-11 классов.</a:t>
            </a:r>
          </a:p>
          <a:p>
            <a:pPr algn="just"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algn="just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Лауреаты и победители конкурса имеют возможность получить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дополнительные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cs typeface="Arial" pitchFamily="34" charset="0"/>
              </a:rPr>
              <a:t>10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cs typeface="Arial" pitchFamily="34" charset="0"/>
              </a:rPr>
              <a:t>баллов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к результату </a:t>
            </a:r>
            <a:r>
              <a:rPr lang="ru-RU" b="1" dirty="0">
                <a:solidFill>
                  <a:srgbClr val="C00000"/>
                </a:solidFill>
                <a:cs typeface="Arial" pitchFamily="34" charset="0"/>
              </a:rPr>
              <a:t>ЕГЭ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. </a:t>
            </a:r>
          </a:p>
          <a:p>
            <a:pPr algn="just"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algn="just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Прием работ </a:t>
            </a:r>
            <a:r>
              <a:rPr lang="ru-RU" b="1" dirty="0">
                <a:solidFill>
                  <a:srgbClr val="FF0000"/>
                </a:solidFill>
                <a:cs typeface="Arial" pitchFamily="34" charset="0"/>
              </a:rPr>
              <a:t>до </a:t>
            </a:r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17 апреля</a:t>
            </a:r>
            <a:r>
              <a:rPr lang="ru-RU" dirty="0">
                <a:solidFill>
                  <a:srgbClr val="FF0000"/>
                </a:solidFill>
                <a:cs typeface="Arial" pitchFamily="34" charset="0"/>
              </a:rPr>
              <a:t>.</a:t>
            </a:r>
          </a:p>
          <a:p>
            <a:pPr algn="just">
              <a:defRPr/>
            </a:pPr>
            <a:endParaRPr lang="ru-RU" sz="3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algn="just">
              <a:defRPr/>
            </a:pPr>
            <a:endParaRPr lang="ru-RU" sz="3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algn="just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Конкурсные работы рассматриваются отдельно по категориям среди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7-8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классов,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9-10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классов 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11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классов.</a:t>
            </a:r>
            <a:endParaRPr lang="ru-RU" sz="20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4581" name="Picture 2" descr="http://rimsou.ru/images/AANEWS/2018/%D0%9C%D0%B0%D1%80%D1%82/%D0%94%D0%9E%D0%942018/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838" y="3417888"/>
            <a:ext cx="38655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4138" y="3417888"/>
            <a:ext cx="37607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C5C66-74C3-4409-9A69-24D2EE39EA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993775" y="131763"/>
            <a:ext cx="81502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CC"/>
                </a:solidFill>
                <a:latin typeface="Arial" charset="0"/>
              </a:rPr>
              <a:t>Центр молодежного инновационного творчества</a:t>
            </a:r>
          </a:p>
          <a:p>
            <a:pPr algn="ctr"/>
            <a:r>
              <a:rPr lang="ru-RU" altLang="ru-RU" sz="2000" b="1">
                <a:solidFill>
                  <a:srgbClr val="C00000"/>
                </a:solidFill>
                <a:latin typeface="Arial" charset="0"/>
              </a:rPr>
              <a:t>Творческие мастерские </a:t>
            </a:r>
          </a:p>
        </p:txBody>
      </p:sp>
      <p:sp>
        <p:nvSpPr>
          <p:cNvPr id="25604" name="Прямоугольник 1"/>
          <p:cNvSpPr>
            <a:spLocks noChangeArrowheads="1"/>
          </p:cNvSpPr>
          <p:nvPr/>
        </p:nvSpPr>
        <p:spPr bwMode="auto">
          <a:xfrm>
            <a:off x="993775" y="925513"/>
            <a:ext cx="4162425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Font typeface="Gill Sans MT" pitchFamily="34" charset="0"/>
              <a:buAutoNum type="arabicPeriod"/>
            </a:pPr>
            <a:r>
              <a:rPr lang="ru-RU" sz="1600" b="1" i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  «3D-моделирование и прототипирование»</a:t>
            </a:r>
          </a:p>
          <a:p>
            <a:pPr marL="271463" indent="-271463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/>
            <a:r>
              <a:rPr lang="ru-RU" sz="1600" b="1" i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2. «Мастерская инженерного проектирования»</a:t>
            </a: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>
              <a:buFont typeface="Gill Sans MT" pitchFamily="34" charset="0"/>
              <a:buAutoNum type="arabicPeriod"/>
            </a:pPr>
            <a:endParaRPr lang="ru-RU" sz="70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  <a:p>
            <a:pPr marL="271463" indent="-271463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/>
            <a:r>
              <a:rPr lang="ru-RU" sz="1600" b="1" i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3. «Стендовое моделирование»</a:t>
            </a: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271463" indent="-271463">
              <a:buFont typeface="Gill Sans MT" pitchFamily="34" charset="0"/>
              <a:buAutoNum type="arabicPeriod"/>
            </a:pPr>
            <a:endParaRPr lang="ru-RU" sz="160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  <a:p>
            <a:pPr marL="271463" indent="-271463"/>
            <a:endParaRPr lang="ru-RU" sz="160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25605" name="Рисунок 12"/>
          <p:cNvPicPr>
            <a:picLocks noChangeAspect="1" noChangeArrowheads="1"/>
          </p:cNvPicPr>
          <p:nvPr/>
        </p:nvPicPr>
        <p:blipFill>
          <a:blip r:embed="rId2"/>
          <a:srcRect r="83035"/>
          <a:stretch>
            <a:fillRect/>
          </a:stretch>
        </p:blipFill>
        <p:spPr bwMode="auto">
          <a:xfrm>
            <a:off x="3348038" y="1412875"/>
            <a:ext cx="114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14"/>
          <p:cNvPicPr>
            <a:picLocks noChangeAspect="1" noChangeArrowheads="1"/>
          </p:cNvPicPr>
          <p:nvPr/>
        </p:nvPicPr>
        <p:blipFill>
          <a:blip r:embed="rId2"/>
          <a:srcRect l="73618" r="14519"/>
          <a:stretch>
            <a:fillRect/>
          </a:stretch>
        </p:blipFill>
        <p:spPr bwMode="auto">
          <a:xfrm>
            <a:off x="1666875" y="1412875"/>
            <a:ext cx="8001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4" descr="Описание: https://i.pinimg.com/736x/e3/3d/a6/e33da6fd34f8a043749ddb714972fbf0--rube-goldberg-ideas-rube-goldberg-projec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981325"/>
            <a:ext cx="13906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7" descr="Описание: C:\Documents and Settings\root\Рабочий стол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0963" y="4586288"/>
            <a:ext cx="179546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50" y="1247775"/>
            <a:ext cx="13335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Рисунок 15" descr="Описание: роботы__0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426"/>
          <a:stretch>
            <a:fillRect/>
          </a:stretch>
        </p:blipFill>
        <p:spPr bwMode="auto">
          <a:xfrm>
            <a:off x="7043738" y="2500313"/>
            <a:ext cx="17367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Рисунок 18" descr="Описание: C:\Documents and Settings\root\Рабочий стол\5.МихСмир02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59638" y="3848100"/>
            <a:ext cx="13430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Рисунок 1" descr="Описание: E:\РАБОТА\20 ПРОЕКТНАЯ ДЕЯТЕЛЬНОСТЬ\КВИЛЛИНГ\23d2a2a0e6d58322a9a601d323ff6946.jpg"/>
          <p:cNvPicPr>
            <a:picLocks noChangeAspect="1" noChangeArrowheads="1"/>
          </p:cNvPicPr>
          <p:nvPr/>
        </p:nvPicPr>
        <p:blipFill>
          <a:blip r:embed="rId8"/>
          <a:srcRect t="10269" b="8540"/>
          <a:stretch>
            <a:fillRect/>
          </a:stretch>
        </p:blipFill>
        <p:spPr bwMode="auto">
          <a:xfrm>
            <a:off x="7770813" y="5410200"/>
            <a:ext cx="12954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Рисунок 2" descr="Описание: E:\РАБОТА\20 ПРОЕКТНАЯ ДЕЯТЕЛЬНОСТЬ\КВИЛЛИНГ\28b5fd341f0247a52de1a348ab003e0c.jpg"/>
          <p:cNvPicPr>
            <a:picLocks noChangeAspect="1" noChangeArrowheads="1"/>
          </p:cNvPicPr>
          <p:nvPr/>
        </p:nvPicPr>
        <p:blipFill>
          <a:blip r:embed="rId9"/>
          <a:srcRect l="2788" r="9978"/>
          <a:stretch>
            <a:fillRect/>
          </a:stretch>
        </p:blipFill>
        <p:spPr bwMode="auto">
          <a:xfrm>
            <a:off x="6227763" y="5548313"/>
            <a:ext cx="141763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Рисунок 4" descr="Описание: E:\РАБОТА\20 ПРОЕКТНАЯ ДЕЯТЕЛЬНОСТЬ\КВИЛЛИНГ\original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6463" y="5607050"/>
            <a:ext cx="149066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Рисунок 3" descr="Описание: E:\РАБОТА\20 ПРОЕКТНАЯ ДЕЯТЕЛЬНОСТЬ\КВИЛЛИНГ\411611_0.jpg"/>
          <p:cNvPicPr>
            <a:picLocks noChangeAspect="1" noChangeArrowheads="1"/>
          </p:cNvPicPr>
          <p:nvPr/>
        </p:nvPicPr>
        <p:blipFill>
          <a:blip r:embed="rId11"/>
          <a:srcRect l="3601" r="12112" b="2618"/>
          <a:stretch>
            <a:fillRect/>
          </a:stretch>
        </p:blipFill>
        <p:spPr bwMode="auto">
          <a:xfrm>
            <a:off x="3563938" y="5511800"/>
            <a:ext cx="1128712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6" name="Прямоугольник 4"/>
          <p:cNvSpPr>
            <a:spLocks noChangeArrowheads="1"/>
          </p:cNvSpPr>
          <p:nvPr/>
        </p:nvSpPr>
        <p:spPr bwMode="auto">
          <a:xfrm>
            <a:off x="5156200" y="925513"/>
            <a:ext cx="397827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4"/>
            </a:pPr>
            <a:r>
              <a:rPr lang="ru-RU" sz="1600" b="1" i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«Архитектурная графика и дизайн»</a:t>
            </a:r>
          </a:p>
          <a:p>
            <a:pPr marL="342900" indent="-342900">
              <a:buFont typeface="Gill Sans MT" pitchFamily="34" charset="0"/>
              <a:buAutoNum type="arabicPeriod" startAt="4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>
              <a:buFont typeface="Gill Sans MT" pitchFamily="34" charset="0"/>
              <a:buAutoNum type="arabicPeriod" startAt="4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>
              <a:buFont typeface="Gill Sans MT" pitchFamily="34" charset="0"/>
              <a:buAutoNum type="arabicPeriod" startAt="4"/>
            </a:pPr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>
              <a:buFont typeface="Gill Sans MT" pitchFamily="34" charset="0"/>
              <a:buAutoNum type="arabicPeriod" startAt="4"/>
            </a:pPr>
            <a:endParaRPr lang="ru-RU" sz="8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/>
            <a:r>
              <a:rPr lang="ru-RU" sz="1600" b="1" i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5. «Робототехника»</a:t>
            </a:r>
          </a:p>
          <a:p>
            <a:pPr marL="342900" indent="-342900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/>
            <a:r>
              <a:rPr lang="ru-RU" sz="1600" b="1" i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6. «Кружевоплетение на коклюшках»</a:t>
            </a:r>
          </a:p>
          <a:p>
            <a:pPr marL="342900" indent="-342900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marL="342900" indent="-342900"/>
            <a:endParaRPr lang="ru-RU" sz="1600" b="1" i="1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5617" name="Прямоугольник 6"/>
          <p:cNvSpPr>
            <a:spLocks noChangeArrowheads="1"/>
          </p:cNvSpPr>
          <p:nvPr/>
        </p:nvSpPr>
        <p:spPr bwMode="auto">
          <a:xfrm>
            <a:off x="3563938" y="4954588"/>
            <a:ext cx="5502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7. «Искусство квиллинга»      </a:t>
            </a:r>
            <a:r>
              <a:rPr lang="ru-RU" b="1" i="1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ru-RU" b="1" i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с 5 до 16 лет</a:t>
            </a:r>
            <a:r>
              <a:rPr lang="ru-RU" b="1" i="1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)</a:t>
            </a:r>
            <a:endParaRPr lang="ru-RU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25618" name="Picture 2" descr="C:\Users\Sasha\Desktop\фото\Суббота 10.11.18\IMG_20190112_134244.jpg"/>
          <p:cNvPicPr>
            <a:picLocks noChangeAspect="1" noChangeArrowheads="1"/>
          </p:cNvPicPr>
          <p:nvPr/>
        </p:nvPicPr>
        <p:blipFill>
          <a:blip r:embed="rId12"/>
          <a:srcRect b="9074"/>
          <a:stretch>
            <a:fillRect/>
          </a:stretch>
        </p:blipFill>
        <p:spPr bwMode="auto">
          <a:xfrm>
            <a:off x="3348038" y="2674938"/>
            <a:ext cx="1368425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971550" y="22225"/>
            <a:ext cx="8172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C00000"/>
                </a:solidFill>
                <a:latin typeface="Arial" charset="0"/>
              </a:rPr>
              <a:t>Базовая кафедра «Железобетонные и каменные конструкции» </a:t>
            </a:r>
          </a:p>
          <a:p>
            <a:pPr algn="ctr"/>
            <a:r>
              <a:rPr lang="ru-RU" altLang="ru-RU" sz="2000" b="1">
                <a:latin typeface="Arial" charset="0"/>
              </a:rPr>
              <a:t>в ООО «Рязанский завод ЖБИ № 2»</a:t>
            </a:r>
            <a:endParaRPr lang="ru-RU" altLang="ru-RU" sz="2000" b="1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138" y="731838"/>
            <a:ext cx="3030537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0613" y="4508500"/>
            <a:ext cx="2976562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6138" y="2708275"/>
            <a:ext cx="278606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1268413"/>
            <a:ext cx="3992563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C8330-1DE1-42F7-AB8B-21D3519872B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971550" y="0"/>
            <a:ext cx="8172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C00000"/>
                </a:solidFill>
                <a:latin typeface="Arial" charset="0"/>
              </a:rPr>
              <a:t>Базовая кафедра  «Технология машиностроения» </a:t>
            </a:r>
          </a:p>
          <a:p>
            <a:pPr algn="ctr"/>
            <a:r>
              <a:rPr lang="ru-RU" altLang="ru-RU" sz="2000" b="1">
                <a:latin typeface="Arial" charset="0"/>
              </a:rPr>
              <a:t>в ОАО «Тяжпрессмаш»</a:t>
            </a:r>
            <a:r>
              <a:rPr lang="ru-RU" altLang="ru-RU" sz="2000" b="1">
                <a:solidFill>
                  <a:srgbClr val="C00000"/>
                </a:solidFill>
                <a:latin typeface="Arial" charset="0"/>
              </a:rPr>
              <a:t>       </a:t>
            </a:r>
            <a:endParaRPr lang="ru-RU" altLang="ru-RU" sz="2800" b="1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27651" name="Рисунок 1" descr="Описание: C:\Users\A5B27~1.TOK\AppData\Local\Temp\Rar$DI24.229\DSC073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838" y="708025"/>
            <a:ext cx="3051175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8600" y="4292600"/>
            <a:ext cx="3290888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2770188"/>
            <a:ext cx="2806700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796925"/>
            <a:ext cx="25923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81674-A6D1-45B5-B60D-75767DB9F19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1"/>
          <p:cNvSpPr>
            <a:spLocks noChangeArrowheads="1"/>
          </p:cNvSpPr>
          <p:nvPr/>
        </p:nvSpPr>
        <p:spPr bwMode="auto">
          <a:xfrm>
            <a:off x="971550" y="0"/>
            <a:ext cx="8172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C00000"/>
                </a:solidFill>
                <a:latin typeface="Arial" charset="0"/>
              </a:rPr>
              <a:t>Базовая кафедра «Автомобили и автомобильное хозяйство» </a:t>
            </a:r>
            <a:r>
              <a:rPr lang="ru-RU" altLang="ru-RU" sz="2000" b="1">
                <a:latin typeface="Arial" charset="0"/>
              </a:rPr>
              <a:t>в МУП города Рязани «Рязанская автоколонна 1310»</a:t>
            </a:r>
            <a:endParaRPr lang="ru-RU" altLang="ru-RU" sz="2800" b="1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28675" name="Рисунок 1" descr="Описание: http://www.rimsou.ru/images/AANEWS/2016/%D0%9C%D0%B0%D0%B9/%D0%9C%D0%A2%D0%94/%D0%98%D0%B7%D0%BE%D0%B1%D1%80%D0%B0%D0%B6%D0%B5%D0%BD%D0%B8%D0%B5-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4913" y="3860800"/>
            <a:ext cx="39497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1" descr="Описание: C:\Users\a.tokarev\Desktop\ДОКЛАД ДИРЕКТОРА\25 мая 2016. с Коломной\Автоколонна 1310\DSC099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109663"/>
            <a:ext cx="377507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1" descr="Описание: C:\Users\a.tokarev\Desktop\ДОКЛАД ДИРЕКТОРА\25 мая 2016. с Коломной\Автоколонна 1310\DSC099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782638"/>
            <a:ext cx="3852863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32036-8D2D-49BE-9B47-A56E912FAF4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3FB8A-7BAE-48A9-8B14-6E525BBD422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29699" name="Рисунок 2"/>
          <p:cNvPicPr>
            <a:picLocks noChangeAspect="1" noChangeArrowheads="1"/>
          </p:cNvPicPr>
          <p:nvPr/>
        </p:nvPicPr>
        <p:blipFill>
          <a:blip r:embed="rId2"/>
          <a:srcRect l="20409" t="17416" r="20425" b="21017"/>
          <a:stretch>
            <a:fillRect/>
          </a:stretch>
        </p:blipFill>
        <p:spPr bwMode="auto">
          <a:xfrm>
            <a:off x="3213100" y="968375"/>
            <a:ext cx="3735388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3"/>
          <p:cNvPicPr>
            <a:picLocks noChangeAspect="1" noChangeArrowheads="1"/>
          </p:cNvPicPr>
          <p:nvPr/>
        </p:nvPicPr>
        <p:blipFill>
          <a:blip r:embed="rId3"/>
          <a:srcRect l="23999" t="22350" r="22452" b="21204"/>
          <a:stretch>
            <a:fillRect/>
          </a:stretch>
        </p:blipFill>
        <p:spPr bwMode="auto">
          <a:xfrm>
            <a:off x="4787900" y="3883025"/>
            <a:ext cx="4075113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4"/>
          <p:cNvPicPr>
            <a:picLocks noChangeAspect="1" noChangeArrowheads="1"/>
          </p:cNvPicPr>
          <p:nvPr/>
        </p:nvPicPr>
        <p:blipFill>
          <a:blip r:embed="rId4"/>
          <a:srcRect l="21490" t="19484" r="22273" b="20917"/>
          <a:stretch>
            <a:fillRect/>
          </a:stretch>
        </p:blipFill>
        <p:spPr bwMode="auto">
          <a:xfrm>
            <a:off x="323850" y="3716338"/>
            <a:ext cx="3770313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Прямоугольник 5"/>
          <p:cNvSpPr>
            <a:spLocks noChangeArrowheads="1"/>
          </p:cNvSpPr>
          <p:nvPr/>
        </p:nvSpPr>
        <p:spPr bwMode="auto">
          <a:xfrm>
            <a:off x="1027113" y="44450"/>
            <a:ext cx="7993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Базовая кафедра </a:t>
            </a:r>
          </a:p>
          <a:p>
            <a:pPr algn="ctr"/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«Организация бережливого производства на предприятиях»</a:t>
            </a:r>
            <a:r>
              <a:rPr lang="ru-RU" altLang="ru-RU">
                <a:latin typeface="Arial" charset="0"/>
              </a:rPr>
              <a:t> </a:t>
            </a:r>
          </a:p>
          <a:p>
            <a:pPr algn="ctr"/>
            <a:r>
              <a:rPr lang="ru-RU" altLang="ru-RU" b="1">
                <a:latin typeface="Arial" charset="0"/>
              </a:rPr>
              <a:t>в ПАО «Красное знамя»</a:t>
            </a:r>
            <a:endParaRPr lang="ru-RU" altLang="ru-RU" b="1">
              <a:solidFill>
                <a:srgbClr val="7030A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AE5928-B487-4494-B913-12573DEF0C0F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8838" y="1628775"/>
            <a:ext cx="44116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4" name="Прямоугольник 3"/>
          <p:cNvSpPr>
            <a:spLocks noChangeArrowheads="1"/>
          </p:cNvSpPr>
          <p:nvPr/>
        </p:nvSpPr>
        <p:spPr bwMode="auto">
          <a:xfrm>
            <a:off x="971550" y="0"/>
            <a:ext cx="8172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Базовые кафедры:</a:t>
            </a:r>
          </a:p>
          <a:p>
            <a:r>
              <a:rPr lang="ru-RU" altLang="ru-RU" b="1">
                <a:latin typeface="Arial" charset="0"/>
              </a:rPr>
              <a:t>- «Автомобили и автомобильный сервис» в ООО «Чехия Авто»</a:t>
            </a:r>
          </a:p>
          <a:p>
            <a:r>
              <a:rPr lang="ru-RU" altLang="ru-RU" b="1">
                <a:latin typeface="Arial" charset="0"/>
              </a:rPr>
              <a:t>- «Организация сервисного обслуживания» в ООО Ф-моторс</a:t>
            </a:r>
            <a:endParaRPr lang="ru-RU" altLang="ru-RU" b="1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30725" name="Picture 2" descr="https://im2-tub-ru.yandex.net/i?id=b633cd41dcf35340e436d0dbe7aae04a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025" y="4437063"/>
            <a:ext cx="4422775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 descr="http://autoimport62.ru/upload/iblock/a42/a424fd781ab9138de68f3f88a81cdf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895350"/>
            <a:ext cx="41767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 descr="http://autoimport62.ru/upload/iblock/1e8/1e898a45c681433324e36b196cc51df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789363"/>
            <a:ext cx="3908425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Автодор-фото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995363"/>
            <a:ext cx="6084887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 descr="F:\Автодор-фото\DSC047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5463" y="1020763"/>
            <a:ext cx="3538537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F:\Автодор-фото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702050"/>
            <a:ext cx="3967162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F:\Автодор-фото\DSC047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4352925"/>
            <a:ext cx="33845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1042988" y="98425"/>
            <a:ext cx="80676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Базовая кафедра </a:t>
            </a:r>
          </a:p>
          <a:p>
            <a:pPr algn="ctr" eaLnBrk="0" hangingPunct="0"/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altLang="ru-RU" b="1">
                <a:latin typeface="Arial" charset="0"/>
              </a:rPr>
              <a:t>Эксплуатация дорожно-строительных машин и оборудования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»</a:t>
            </a:r>
            <a:r>
              <a:rPr lang="ru-RU" altLang="ru-RU" b="1">
                <a:latin typeface="Arial" charset="0"/>
              </a:rPr>
              <a:t> </a:t>
            </a:r>
          </a:p>
          <a:p>
            <a:pPr algn="ctr" eaLnBrk="0" hangingPunct="0"/>
            <a:r>
              <a:rPr lang="ru-RU" altLang="ru-RU" b="1">
                <a:latin typeface="Arial" charset="0"/>
              </a:rPr>
              <a:t>в АО «Рязаньавтодор»</a:t>
            </a:r>
            <a:endParaRPr lang="ru-RU" altLang="ru-RU" b="1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8BEFE-0E69-44C9-BF93-2024178A1BB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4"/>
          <p:cNvSpPr>
            <a:spLocks noChangeArrowheads="1"/>
          </p:cNvSpPr>
          <p:nvPr/>
        </p:nvSpPr>
        <p:spPr bwMode="auto">
          <a:xfrm>
            <a:off x="971550" y="0"/>
            <a:ext cx="817245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/>
              <a:t>Основные этапы истории Рязанского института (филиала) Московского политехнического университета</a:t>
            </a:r>
          </a:p>
          <a:p>
            <a:endParaRPr lang="ru-RU" altLang="ru-RU" sz="1200" b="1"/>
          </a:p>
          <a:p>
            <a:pPr>
              <a:spcBef>
                <a:spcPts val="600"/>
              </a:spcBef>
            </a:pPr>
            <a:r>
              <a:rPr lang="ru-RU" altLang="ru-RU" sz="1200" b="1"/>
              <a:t>1956 год</a:t>
            </a:r>
            <a:r>
              <a:rPr lang="ru-RU" altLang="ru-RU" sz="1200"/>
              <a:t> — организован учебно-консультационный пункт Всесоюзного заочного политехнического института (УКП ВЗПИ)</a:t>
            </a:r>
          </a:p>
          <a:p>
            <a:pPr>
              <a:spcBef>
                <a:spcPts val="600"/>
              </a:spcBef>
            </a:pPr>
            <a:r>
              <a:rPr lang="ru-RU" altLang="ru-RU" sz="1200" b="1"/>
              <a:t>1965 год</a:t>
            </a:r>
            <a:r>
              <a:rPr lang="ru-RU" altLang="ru-RU" sz="1200"/>
              <a:t> — УКП преобразован в Рязанский филиал ВЗПИ</a:t>
            </a:r>
          </a:p>
          <a:p>
            <a:pPr>
              <a:spcBef>
                <a:spcPts val="600"/>
              </a:spcBef>
            </a:pPr>
            <a:r>
              <a:rPr lang="ru-RU" altLang="ru-RU" sz="1400" b="1">
                <a:solidFill>
                  <a:srgbClr val="C00000"/>
                </a:solidFill>
              </a:rPr>
              <a:t>1982 год -  </a:t>
            </a:r>
            <a:r>
              <a:rPr lang="ru-RU" altLang="ru-RU" sz="1400">
                <a:solidFill>
                  <a:srgbClr val="C00000"/>
                </a:solidFill>
              </a:rPr>
              <a:t>за заслуги в подготовке квалифицированных специалистов и развитии научных исследований указом Президиума Верховного Совета СССР институт был награжден </a:t>
            </a:r>
            <a:r>
              <a:rPr lang="ru-RU" altLang="ru-RU" sz="1400" b="1">
                <a:solidFill>
                  <a:srgbClr val="C00000"/>
                </a:solidFill>
              </a:rPr>
              <a:t>орденом Трудового Красного Знамени</a:t>
            </a:r>
            <a:endParaRPr lang="ru-RU" altLang="ru-RU" sz="140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</a:pPr>
            <a:r>
              <a:rPr lang="ru-RU" altLang="ru-RU" sz="1200" b="1"/>
              <a:t>1998 год</a:t>
            </a:r>
            <a:r>
              <a:rPr lang="ru-RU" altLang="ru-RU" sz="1200"/>
              <a:t> — Рязанский филиал МГОУ получил статус института — Рязанский институт (филиал) МГОУ</a:t>
            </a:r>
          </a:p>
          <a:p>
            <a:pPr>
              <a:spcBef>
                <a:spcPts val="600"/>
              </a:spcBef>
            </a:pPr>
            <a:r>
              <a:rPr lang="ru-RU" altLang="ru-RU" sz="1200" b="1"/>
              <a:t>1992 год</a:t>
            </a:r>
            <a:r>
              <a:rPr lang="ru-RU" altLang="ru-RU" sz="1200"/>
              <a:t> — Рязанский филиал ВЗПИ переименован в Рязанский филиал Московского государственного открытого университета (МГОУ)</a:t>
            </a:r>
          </a:p>
          <a:p>
            <a:pPr>
              <a:spcBef>
                <a:spcPts val="600"/>
              </a:spcBef>
            </a:pPr>
            <a:r>
              <a:rPr lang="ru-RU" altLang="ru-RU" sz="1200"/>
              <a:t> </a:t>
            </a:r>
            <a:r>
              <a:rPr lang="ru-RU" altLang="ru-RU" sz="1200" b="1"/>
              <a:t>2011 год</a:t>
            </a:r>
            <a:r>
              <a:rPr lang="ru-RU" altLang="ru-RU" sz="1200"/>
              <a:t> — Рязанский институт (филиал) МГОУ переименован в Рязанский институт (филиал) Московского государственного открытого университета имени В.С.Черномырдина</a:t>
            </a:r>
          </a:p>
          <a:p>
            <a:pPr>
              <a:spcBef>
                <a:spcPts val="600"/>
              </a:spcBef>
            </a:pPr>
            <a:r>
              <a:rPr lang="ru-RU" altLang="ru-RU" sz="1200" b="1"/>
              <a:t>2012 год </a:t>
            </a:r>
            <a:r>
              <a:rPr lang="ru-RU" altLang="ru-RU" sz="1200"/>
              <a:t>— Рязанский институт (филиал) вследствие реорганизации присоединен к Московскому государственному машиностроительному университету (МАМИ)</a:t>
            </a:r>
          </a:p>
          <a:p>
            <a:pPr>
              <a:spcBef>
                <a:spcPts val="600"/>
              </a:spcBef>
            </a:pPr>
            <a:r>
              <a:rPr lang="ru-RU" altLang="ru-RU" sz="1200" b="1"/>
              <a:t>2016 год – переименован в Рязанский институт (филиал) федерального государственного бюджетного образовательного учреждения высшего образования «Московский политехнический университет»</a:t>
            </a:r>
            <a:endParaRPr lang="ru-RU" altLang="ru-RU" sz="1200"/>
          </a:p>
          <a:p>
            <a:pPr>
              <a:spcBef>
                <a:spcPts val="600"/>
              </a:spcBef>
            </a:pPr>
            <a:r>
              <a:rPr lang="ru-RU" altLang="ru-RU" sz="1600" b="1">
                <a:solidFill>
                  <a:srgbClr val="C00000"/>
                </a:solidFill>
              </a:rPr>
              <a:t>2018 год— юбилейный год – ИНСТИТУТУ исполнилось </a:t>
            </a:r>
            <a:r>
              <a:rPr lang="ru-RU" altLang="ru-RU" b="1">
                <a:solidFill>
                  <a:srgbClr val="C00000"/>
                </a:solidFill>
                <a:latin typeface="Arial Black" pitchFamily="34" charset="0"/>
              </a:rPr>
              <a:t>20 лет</a:t>
            </a:r>
            <a:endParaRPr lang="ru-RU" altLang="ru-RU" b="1">
              <a:latin typeface="Arial Black" pitchFamily="34" charset="0"/>
            </a:endParaRPr>
          </a:p>
        </p:txBody>
      </p:sp>
      <p:pic>
        <p:nvPicPr>
          <p:cNvPr id="14339" name="Рисунок 1" descr="Описание: C:\Users\a.tokarev\Desktop\ДОКЛАД ДИРЕКТОРА\28 декабря 2017\Гимн Я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538" y="4787900"/>
            <a:ext cx="31718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1" descr="Описание: C:\Users\a.tokarev\Desktop\ДОКЛАД ДИРЕКТОРА\Корпус с флагами\Копия DSC006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4554538"/>
            <a:ext cx="2757487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827B0-1AED-445C-AD92-0D6AF09B122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14342" name="Рисунок 6" descr="Order of the Red Banner of Labour OBVERS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13" y="1320800"/>
            <a:ext cx="9715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 bwMode="auto">
          <a:xfrm>
            <a:off x="992188" y="55563"/>
            <a:ext cx="8047037" cy="3984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altLang="ru-RU" sz="2800" b="1" smtClean="0">
                <a:solidFill>
                  <a:srgbClr val="C00000"/>
                </a:solidFill>
                <a:effectLst/>
                <a:latin typeface="Arial" pitchFamily="34" charset="0"/>
              </a:rPr>
              <a:t>Базовые кафедры </a:t>
            </a:r>
            <a:endParaRPr lang="ru-RU" altLang="ru-RU" sz="2800" smtClean="0">
              <a:effectLst/>
            </a:endParaRP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344488" y="711200"/>
            <a:ext cx="4083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0070C0"/>
                </a:solidFill>
              </a:rPr>
              <a:t>«ОРГАНИЗАЦИЯ БЕРЕЖЛИВОГО ПРОИЗВОДСТВА НА ПРЕДПРИЯТИЯХ»</a:t>
            </a:r>
          </a:p>
          <a:p>
            <a:pPr algn="ctr"/>
            <a:r>
              <a:rPr lang="ru-RU" altLang="ru-RU"/>
              <a:t>при </a:t>
            </a:r>
            <a:r>
              <a:rPr lang="ru-RU" altLang="ru-RU" b="1"/>
              <a:t>ПАО «Завод «Красное знамя»</a:t>
            </a:r>
            <a:endParaRPr lang="ru-RU" altLang="ru-RU"/>
          </a:p>
        </p:txBody>
      </p:sp>
      <p:pic>
        <p:nvPicPr>
          <p:cNvPr id="3277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4950" y="4581525"/>
            <a:ext cx="193675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7488" y="2517775"/>
            <a:ext cx="19446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5076825" y="560388"/>
            <a:ext cx="3962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7030A0"/>
                </a:solidFill>
              </a:rPr>
              <a:t>«Управление персоналом»</a:t>
            </a:r>
          </a:p>
          <a:p>
            <a:pPr algn="ctr"/>
            <a:r>
              <a:rPr lang="ru-RU" altLang="ru-RU"/>
              <a:t>при</a:t>
            </a:r>
            <a:r>
              <a:rPr lang="ru-RU" altLang="ru-RU" b="1"/>
              <a:t> Министерстве труда и социальной защиты населения Рязанской области»</a:t>
            </a:r>
            <a:endParaRPr lang="ru-RU" altLang="ru-RU"/>
          </a:p>
        </p:txBody>
      </p:sp>
      <p:sp>
        <p:nvSpPr>
          <p:cNvPr id="32775" name="AutoShape 2" descr="Подписано соглашение о сотрудничестве между министерством труда и социальной защиты населения Рязанской области и Рязанским институтом (филиалом) Московского политехнического университета"/>
          <p:cNvSpPr>
            <a:spLocks noChangeAspect="1" noChangeArrowheads="1"/>
          </p:cNvSpPr>
          <p:nvPr/>
        </p:nvSpPr>
        <p:spPr bwMode="auto">
          <a:xfrm>
            <a:off x="115888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1911350"/>
            <a:ext cx="26924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938" y="2470150"/>
            <a:ext cx="35496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4445000"/>
            <a:ext cx="27051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1187450" y="115888"/>
            <a:ext cx="7699375" cy="10969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Подготовка по рабочим профессиям:</a:t>
            </a:r>
            <a:br>
              <a:rPr lang="ru-RU" sz="2800" b="1" dirty="0" smtClean="0"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</a:br>
            <a:r>
              <a:rPr lang="ru-RU" sz="22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оператор </a:t>
            </a:r>
            <a:r>
              <a:rPr lang="ru-RU" sz="2200" b="1" dirty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станков с программным </a:t>
            </a:r>
            <a:r>
              <a:rPr lang="ru-RU" sz="22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управлением, </a:t>
            </a:r>
            <a:br>
              <a:rPr lang="ru-RU" sz="22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станочник широкого профиля</a:t>
            </a:r>
            <a:endParaRPr lang="ru-RU" sz="2000" b="1" dirty="0" smtClean="0"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3795" name="Рисунок 1" descr="Описание: C:\Users\a.tokarev\Desktop\ДОКЛАД ДИРЕКТОРА\25 мая 2016. с Коломной\КОЛЕДЖ\DSC0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3703638"/>
            <a:ext cx="3827463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1" descr="Описание: C:\Users\a.tokarev\Desktop\ДОКЛАД ДИРЕКТОРА\25 мая 2016. с Коломной\КОЛЕДЖ\DSC092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0613" y="1173163"/>
            <a:ext cx="31638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1" descr="Описание: C:\Users\a.tokarev\Desktop\ДОКЛАД ДИРЕКТОРА\25 мая 2016. с Коломной\КОЛЕДЖ\DSC092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320800"/>
            <a:ext cx="29940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FF748-B129-4445-8B42-30817CEB6D2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33799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3719513"/>
            <a:ext cx="3795712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 bwMode="auto">
          <a:xfrm>
            <a:off x="1187450" y="188913"/>
            <a:ext cx="7699375" cy="10969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Подготовка по рабочим профессиям:</a:t>
            </a:r>
            <a:br>
              <a:rPr lang="ru-RU" altLang="ru-RU" sz="2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altLang="ru-RU" sz="22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каменщик, штукатур, плиточник, маляр, </a:t>
            </a:r>
            <a:br>
              <a:rPr lang="ru-RU" altLang="ru-RU" sz="22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altLang="ru-RU" sz="22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л</a:t>
            </a:r>
            <a:r>
              <a:rPr lang="ru-RU" sz="22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аборант </a:t>
            </a:r>
            <a:r>
              <a:rPr lang="ru-RU" sz="2200" b="1" dirty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по физико-механическим испытаниям</a:t>
            </a:r>
            <a:endParaRPr lang="ru-RU" altLang="ru-RU" sz="2200" b="1" dirty="0" smtClean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9" name="Picture 8" descr="C:\Users\a.tokarev\Desktop\ДОКЛАД ДИРЕКТОРА\СУББОТА\16 апреля\Картинки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475" y="1341438"/>
            <a:ext cx="4352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7" descr="C:\Users\a.tokarev\Desktop\ДОКЛАД ДИРЕКТОРА\СУББОТА\16 апреля\Картинки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057650"/>
            <a:ext cx="32766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1" descr="Описание: C:\Users\a.tokarev\Desktop\ДОКЛАД ДИРЕКТОРА\25 мая 2016. с Коломной\КОЛЕДЖ\DSC093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3908425"/>
            <a:ext cx="3671887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1" descr="Описание: C:\Users\a.tokarev\Desktop\ДОКЛАД ДИРЕКТОРА\25 мая 2016. с Коломной\КОЛЕДЖ\DSC094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3650" y="1404938"/>
            <a:ext cx="309245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F4AE5-16AC-47EE-9C11-7F2E433320C7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 bwMode="auto">
          <a:xfrm>
            <a:off x="1187450" y="188913"/>
            <a:ext cx="7699375" cy="10969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800" b="1" smtClean="0"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Подготовка по рабочим профессиям:</a:t>
            </a:r>
            <a:br>
              <a:rPr lang="ru-RU" altLang="ru-RU" sz="2800" b="1" smtClean="0"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</a:br>
            <a:r>
              <a:rPr lang="ru-RU" altLang="ru-RU" sz="2200" b="1" smtClean="0"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электро-газосварщик, автослесарь</a:t>
            </a:r>
            <a:endParaRPr lang="ru-RU" altLang="ru-RU" sz="2000" b="1" smtClean="0"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5843" name="Рисунок 1" descr="Описание: C:\Users\a.tokarev\Desktop\ДОКЛАД ДИРЕКТОРА\25 мая 2016. с Коломной\КОЛЕДЖ\DSC092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187450"/>
            <a:ext cx="3621087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1" descr="Описание: C:\Users\a.tokarev\Desktop\ДОКЛАД ДИРЕКТОРА\25 мая 2016. с Коломной\Автоколонна 1310\DSC099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304925"/>
            <a:ext cx="3922713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1" descr="Описание: C:\Users\a.tokarev\Desktop\ДОКЛАД ДИРЕКТОРА\25 мая 2016. с Коломной\КОЛЕДЖ\DSC09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625" y="4076700"/>
            <a:ext cx="347186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6D1F9E-87F0-447F-BCB3-ADB3DBEBBDF7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56139-D6CE-44A4-A4D5-BAECA61A98A6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2988" y="115888"/>
            <a:ext cx="79105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kern="1400" dirty="0">
                <a:solidFill>
                  <a:srgbClr val="000066"/>
                </a:solidFill>
                <a:latin typeface="Arial"/>
              </a:rPr>
              <a:t>Научная работа: достижения преподавателей</a:t>
            </a:r>
            <a:endParaRPr lang="ru-RU" b="1" kern="1400" dirty="0">
              <a:solidFill>
                <a:srgbClr val="000066"/>
              </a:solidFill>
              <a:latin typeface="Arial"/>
            </a:endParaRPr>
          </a:p>
        </p:txBody>
      </p:sp>
      <p:pic>
        <p:nvPicPr>
          <p:cNvPr id="36868" name="Picture 2" descr="D:\СОВЕТ МОЛОДЫХ УЧЕНЫХ\00 МЕРОПРИЯТИЯ\00 НАШИ\00 СНТК\2018\05 ОТКРЫТИЕ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77850"/>
            <a:ext cx="12160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16"/>
          <p:cNvSpPr txBox="1">
            <a:spLocks noChangeArrowheads="1"/>
          </p:cNvSpPr>
          <p:nvPr/>
        </p:nvSpPr>
        <p:spPr bwMode="auto">
          <a:xfrm>
            <a:off x="1042988" y="2662238"/>
            <a:ext cx="2525712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ru-RU" altLang="ru-RU" sz="1600" dirty="0" smtClean="0">
                <a:latin typeface="Verdana" pitchFamily="34" charset="0"/>
              </a:rPr>
              <a:t>В </a:t>
            </a:r>
            <a:r>
              <a:rPr lang="ru-RU" altLang="ru-RU" sz="1600" b="1" dirty="0" smtClean="0">
                <a:latin typeface="Verdana" pitchFamily="34" charset="0"/>
              </a:rPr>
              <a:t>2019 г</a:t>
            </a:r>
            <a:r>
              <a:rPr lang="ru-RU" altLang="ru-RU" sz="1600" dirty="0" smtClean="0">
                <a:latin typeface="Verdana" pitchFamily="34" charset="0"/>
              </a:rPr>
              <a:t>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ru-RU" altLang="ru-RU" sz="1600" b="1" dirty="0" smtClean="0">
                <a:latin typeface="Verdana" pitchFamily="34" charset="0"/>
              </a:rPr>
              <a:t>«Архимед – 2019» </a:t>
            </a:r>
            <a:r>
              <a:rPr lang="ru-RU" altLang="ru-RU" sz="1600" dirty="0" smtClean="0">
                <a:latin typeface="Verdana" pitchFamily="34" charset="0"/>
              </a:rPr>
              <a:t>институт стал обладателем золотой, серебряной и 2-х бронзовых медалей</a:t>
            </a:r>
          </a:p>
          <a:p>
            <a:pPr marL="342900" indent="-342900" eaLnBrk="1" hangingPunct="1">
              <a:spcAft>
                <a:spcPts val="600"/>
              </a:spcAft>
              <a:buFontTx/>
              <a:buAutoNum type="arabicPeriod"/>
              <a:defRPr/>
            </a:pPr>
            <a:r>
              <a:rPr lang="ru-RU" altLang="ru-RU" sz="1400" b="1" dirty="0" smtClean="0">
                <a:latin typeface="Verdana" pitchFamily="34" charset="0"/>
              </a:rPr>
              <a:t>Золотая медаль</a:t>
            </a:r>
          </a:p>
          <a:p>
            <a:pPr eaLnBrk="1" hangingPunct="1">
              <a:spcAft>
                <a:spcPts val="600"/>
              </a:spcAft>
              <a:defRPr/>
            </a:pPr>
            <a:endParaRPr lang="ru-RU" altLang="ru-RU" sz="1400" b="1" dirty="0" smtClean="0">
              <a:latin typeface="Verdana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ru-RU" altLang="ru-RU" sz="1400" b="1" dirty="0" smtClean="0">
                <a:latin typeface="Verdana" pitchFamily="34" charset="0"/>
              </a:rPr>
              <a:t>2. Серебряная медаль</a:t>
            </a:r>
          </a:p>
          <a:p>
            <a:pPr eaLnBrk="1" hangingPunct="1">
              <a:spcAft>
                <a:spcPts val="600"/>
              </a:spcAft>
              <a:defRPr/>
            </a:pPr>
            <a:endParaRPr lang="ru-RU" altLang="ru-RU" sz="1400" b="1" dirty="0" smtClean="0">
              <a:latin typeface="Verdana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ru-RU" altLang="ru-RU" sz="1400" b="1" dirty="0" smtClean="0">
                <a:latin typeface="Verdana" pitchFamily="34" charset="0"/>
              </a:rPr>
              <a:t>3. Бронзовые медали</a:t>
            </a:r>
          </a:p>
          <a:p>
            <a:pPr eaLnBrk="1" hangingPunct="1">
              <a:spcAft>
                <a:spcPts val="600"/>
              </a:spcAft>
              <a:defRPr/>
            </a:pPr>
            <a:endParaRPr lang="ru-RU" altLang="ru-RU" sz="1400" b="1" dirty="0" smtClean="0">
              <a:latin typeface="Verdana" pitchFamily="34" charset="0"/>
            </a:endParaRPr>
          </a:p>
        </p:txBody>
      </p:sp>
      <p:sp>
        <p:nvSpPr>
          <p:cNvPr id="36870" name="Прямоугольник 1"/>
          <p:cNvSpPr>
            <a:spLocks noChangeArrowheads="1"/>
          </p:cNvSpPr>
          <p:nvPr/>
        </p:nvSpPr>
        <p:spPr bwMode="auto">
          <a:xfrm>
            <a:off x="1058863" y="577850"/>
            <a:ext cx="6249987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altLang="ru-RU" sz="1400">
                <a:solidFill>
                  <a:srgbClr val="000000"/>
                </a:solidFill>
                <a:latin typeface="Verdana" pitchFamily="34" charset="0"/>
              </a:rPr>
              <a:t>Разработки ученых, студентов и сотрудников удостоены международных и Российских наград</a:t>
            </a:r>
          </a:p>
          <a:p>
            <a:pPr algn="just">
              <a:spcAft>
                <a:spcPts val="600"/>
              </a:spcAft>
            </a:pPr>
            <a:r>
              <a:rPr lang="ru-RU" altLang="ru-RU" sz="1400">
                <a:solidFill>
                  <a:srgbClr val="000000"/>
                </a:solidFill>
                <a:latin typeface="Verdana" pitchFamily="34" charset="0"/>
              </a:rPr>
              <a:t>В </a:t>
            </a:r>
            <a:r>
              <a:rPr lang="ru-RU" altLang="ru-RU" sz="1400" b="1">
                <a:solidFill>
                  <a:srgbClr val="000000"/>
                </a:solidFill>
                <a:latin typeface="Verdana" pitchFamily="34" charset="0"/>
              </a:rPr>
              <a:t>2018</a:t>
            </a:r>
            <a:r>
              <a:rPr lang="ru-RU" altLang="ru-RU" sz="1400">
                <a:solidFill>
                  <a:srgbClr val="000000"/>
                </a:solidFill>
                <a:latin typeface="Verdana" pitchFamily="34" charset="0"/>
              </a:rPr>
              <a:t> году Рязанский политех получил диплом лауреата Национальной премии в области импортозамещения «ПРИОРИТЕТ – 2018» в </a:t>
            </a:r>
            <a:r>
              <a:rPr lang="ru-RU" altLang="ru-RU" sz="1400" b="1">
                <a:solidFill>
                  <a:srgbClr val="000000"/>
                </a:solidFill>
                <a:latin typeface="Verdana" pitchFamily="34" charset="0"/>
              </a:rPr>
              <a:t>номинации "ПРИОРИТЕТ-ХИМПРОМ"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57638" y="3465513"/>
            <a:ext cx="1041400" cy="317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6872" name="Рисунок 10" descr="C:\Users\A5B27~1.TOK\AppData\Local\Temp\IMG_20190322_0901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9663" y="2492375"/>
            <a:ext cx="455453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Рисунок 1" descr="Описание: C:\Users\A5B27~1.TOK\AppData\Local\Temp\IMG-20190330-WA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6513" y="4413250"/>
            <a:ext cx="4119562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667625" y="3600450"/>
            <a:ext cx="611188" cy="317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84575" y="3600450"/>
            <a:ext cx="611188" cy="317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BBC20-E1B2-44E2-9283-B44CC234E4D0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09650" y="212725"/>
            <a:ext cx="79105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kern="1400" dirty="0">
                <a:solidFill>
                  <a:srgbClr val="000066"/>
                </a:solidFill>
                <a:latin typeface="Arial"/>
              </a:rPr>
              <a:t>Научная работа: достижения </a:t>
            </a:r>
            <a:r>
              <a:rPr lang="ru-RU" sz="2000" b="1" kern="1400" dirty="0">
                <a:solidFill>
                  <a:srgbClr val="000066"/>
                </a:solidFill>
                <a:latin typeface="Arial"/>
              </a:rPr>
              <a:t>преподавателей и студентов</a:t>
            </a:r>
            <a:endParaRPr lang="ru-RU" sz="2000" b="1" kern="1400" dirty="0">
              <a:solidFill>
                <a:srgbClr val="000066"/>
              </a:solidFill>
              <a:latin typeface="Arial"/>
            </a:endParaRPr>
          </a:p>
        </p:txBody>
      </p:sp>
      <p:sp>
        <p:nvSpPr>
          <p:cNvPr id="37892" name="Прямоугольник 1"/>
          <p:cNvSpPr>
            <a:spLocks noChangeArrowheads="1"/>
          </p:cNvSpPr>
          <p:nvPr/>
        </p:nvSpPr>
        <p:spPr bwMode="auto">
          <a:xfrm>
            <a:off x="1187450" y="712788"/>
            <a:ext cx="776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Победа в областном конкурсе научно-технического творчества молодежи  «Рязанские Кулибины 2019»</a:t>
            </a:r>
          </a:p>
        </p:txBody>
      </p:sp>
      <p:pic>
        <p:nvPicPr>
          <p:cNvPr id="37893" name="Рисунок 4" descr="C:\Users\A5B27~1.TOK\AppData\Local\Temp\IMG_20190330_111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38" y="1963738"/>
            <a:ext cx="3132137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5" descr="C:\Users\A5B27~1.TOK\AppData\Local\Temp\IMG-20190329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387475"/>
            <a:ext cx="3168650" cy="527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999038" y="1387475"/>
            <a:ext cx="868362" cy="5275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9900" y="6313488"/>
            <a:ext cx="2133600" cy="365125"/>
          </a:xfrm>
        </p:spPr>
        <p:txBody>
          <a:bodyPr/>
          <a:lstStyle/>
          <a:p>
            <a:pPr>
              <a:defRPr/>
            </a:pPr>
            <a:fld id="{10FBBEE5-F032-4D55-9C1F-FE8CEB6C040A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2988" y="115888"/>
            <a:ext cx="79105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kern="1400" dirty="0">
                <a:solidFill>
                  <a:srgbClr val="000066"/>
                </a:solidFill>
                <a:latin typeface="Arial"/>
              </a:rPr>
              <a:t>Научная работа: достижения студентов</a:t>
            </a:r>
          </a:p>
        </p:txBody>
      </p:sp>
      <p:sp>
        <p:nvSpPr>
          <p:cNvPr id="38916" name="Прямоугольник 20"/>
          <p:cNvSpPr>
            <a:spLocks noChangeArrowheads="1"/>
          </p:cNvSpPr>
          <p:nvPr/>
        </p:nvSpPr>
        <p:spPr bwMode="auto">
          <a:xfrm>
            <a:off x="3851275" y="601663"/>
            <a:ext cx="489743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latin typeface="Arial" charset="0"/>
              </a:rPr>
              <a:t>присвоена именная стипендия Губернатора Рязанской области нашей студентке 4 курса </a:t>
            </a:r>
            <a:r>
              <a:rPr lang="ru-RU" altLang="ru-RU" sz="1600" b="1">
                <a:solidFill>
                  <a:srgbClr val="C00000"/>
                </a:solidFill>
                <a:latin typeface="Arial" charset="0"/>
              </a:rPr>
              <a:t>Шалаевой Марие</a:t>
            </a:r>
            <a:r>
              <a:rPr lang="ru-RU" altLang="ru-RU" sz="1600">
                <a:latin typeface="Arial" charset="0"/>
              </a:rPr>
              <a:t>, специальность строительство уникальных зданий и сооружений</a:t>
            </a:r>
          </a:p>
        </p:txBody>
      </p:sp>
      <p:sp>
        <p:nvSpPr>
          <p:cNvPr id="38917" name="Прямоугольник 1"/>
          <p:cNvSpPr>
            <a:spLocks noChangeArrowheads="1"/>
          </p:cNvSpPr>
          <p:nvPr/>
        </p:nvSpPr>
        <p:spPr bwMode="auto">
          <a:xfrm>
            <a:off x="1073150" y="2852738"/>
            <a:ext cx="442436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>
                <a:latin typeface="Arial" charset="0"/>
              </a:rPr>
              <a:t>Студентка 4-го курса нашего института </a:t>
            </a:r>
            <a:r>
              <a:rPr lang="ru-RU" altLang="ru-RU" sz="1400" b="1">
                <a:solidFill>
                  <a:srgbClr val="C00000"/>
                </a:solidFill>
                <a:latin typeface="Arial" charset="0"/>
              </a:rPr>
              <a:t>Кристина Зорина </a:t>
            </a:r>
            <a:r>
              <a:rPr lang="ru-RU" altLang="ru-RU" sz="1400">
                <a:latin typeface="Arial" charset="0"/>
              </a:rPr>
              <a:t>удостоена чести попасть на Доску почёта Рязанской области за особые заслуги. </a:t>
            </a:r>
          </a:p>
          <a:p>
            <a:r>
              <a:rPr lang="ru-RU" altLang="ru-RU" sz="1400">
                <a:latin typeface="Arial" charset="0"/>
              </a:rPr>
              <a:t>Кристина является руководителем Регионального отделения Волонтёров Победы Рязанской области</a:t>
            </a:r>
          </a:p>
        </p:txBody>
      </p:sp>
      <p:pic>
        <p:nvPicPr>
          <p:cNvPr id="38918" name="Picture 2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600075"/>
            <a:ext cx="26654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7513" y="2201863"/>
            <a:ext cx="36195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2" descr="C:\Users\Sasha\Downloads\48N_6dH_Lk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4221163"/>
            <a:ext cx="38163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Прямоугольник 1"/>
          <p:cNvSpPr>
            <a:spLocks noChangeArrowheads="1"/>
          </p:cNvSpPr>
          <p:nvPr/>
        </p:nvSpPr>
        <p:spPr bwMode="auto">
          <a:xfrm>
            <a:off x="4999038" y="5716588"/>
            <a:ext cx="37798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8 февраля 2019 г.</a:t>
            </a:r>
          </a:p>
          <a:p>
            <a:r>
              <a:rPr lang="ru-RU" sz="1600"/>
              <a:t>состоялось торжественное награждение молодых ученых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9350" cy="346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700" b="1" dirty="0" smtClean="0">
                <a:ln>
                  <a:solidFill>
                    <a:srgbClr val="0F6FC6">
                      <a:lumMod val="50000"/>
                    </a:srgbClr>
                  </a:solidFill>
                </a:ln>
                <a:solidFill>
                  <a:srgbClr val="7030A0"/>
                </a:solidFill>
                <a:effectLst/>
                <a:latin typeface="Arial" pitchFamily="34" charset="0"/>
              </a:rPr>
              <a:t>Материально-техническая база института </a:t>
            </a:r>
            <a:endParaRPr lang="ru-RU" dirty="0">
              <a:effectLst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116013" y="549275"/>
            <a:ext cx="7920037" cy="1076325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solidFill>
              <a:schemeClr val="tx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9DD9">
                    <a:lumMod val="50000"/>
                  </a:srgbClr>
                </a:solidFill>
                <a:latin typeface="Consolas" pitchFamily="49" charset="0"/>
                <a:cs typeface="Times New Roman" pitchFamily="18" charset="0"/>
              </a:rPr>
              <a:t>  общая полезная площадь 7439 кв.м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9DD9">
                    <a:lumMod val="50000"/>
                  </a:srgbClr>
                </a:solidFill>
                <a:latin typeface="Consolas" pitchFamily="49" charset="0"/>
                <a:cs typeface="Times New Roman" pitchFamily="18" charset="0"/>
              </a:rPr>
              <a:t>  2 учебных корпуса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9DD9">
                    <a:lumMod val="50000"/>
                  </a:srgbClr>
                </a:solidFill>
                <a:latin typeface="Consolas" pitchFamily="49" charset="0"/>
                <a:cs typeface="Times New Roman" pitchFamily="18" charset="0"/>
              </a:rPr>
              <a:t>  площади позволяют проводить учебные занятия одновременно с более 2000 студентами на разных формах обучения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39900"/>
            <a:ext cx="47371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C:\Users\a.tokarev\Desktop\ДОКЛАД ДИРЕКТОРА\Новая папка\DSC098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5338" y="4621213"/>
            <a:ext cx="5400675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Прямоугольник 7"/>
          <p:cNvSpPr>
            <a:spLocks noChangeArrowheads="1"/>
          </p:cNvSpPr>
          <p:nvPr/>
        </p:nvSpPr>
        <p:spPr bwMode="auto">
          <a:xfrm>
            <a:off x="5956300" y="1844675"/>
            <a:ext cx="318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Главный  учебный корпус</a:t>
            </a:r>
            <a:endParaRPr lang="ru-RU" altLang="ru-RU" b="1"/>
          </a:p>
        </p:txBody>
      </p:sp>
      <p:sp>
        <p:nvSpPr>
          <p:cNvPr id="39943" name="Прямоугольник 8"/>
          <p:cNvSpPr>
            <a:spLocks noChangeArrowheads="1"/>
          </p:cNvSpPr>
          <p:nvPr/>
        </p:nvSpPr>
        <p:spPr bwMode="auto">
          <a:xfrm>
            <a:off x="709613" y="6237288"/>
            <a:ext cx="263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  <a:latin typeface="Arial" charset="0"/>
              </a:rPr>
              <a:t> Учебный корпус № 1</a:t>
            </a:r>
            <a:endParaRPr lang="ru-RU" altLang="ru-RU" b="1">
              <a:latin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1EDEA-F5E2-4DF1-B022-1E453FFE8E9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9350" cy="3460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b="1" dirty="0" smtClean="0">
                <a:ln>
                  <a:solidFill>
                    <a:srgbClr val="0F6FC6">
                      <a:lumMod val="50000"/>
                    </a:srgbClr>
                  </a:solidFill>
                </a:ln>
                <a:solidFill>
                  <a:srgbClr val="7030A0"/>
                </a:solidFill>
                <a:effectLst/>
                <a:latin typeface="Arial" pitchFamily="34" charset="0"/>
              </a:rPr>
              <a:t>Материально-техническая база института </a:t>
            </a:r>
            <a:endParaRPr lang="ru-RU" sz="1800" dirty="0">
              <a:effectLst/>
            </a:endParaRPr>
          </a:p>
        </p:txBody>
      </p:sp>
      <p:sp>
        <p:nvSpPr>
          <p:cNvPr id="40963" name="Прямоугольник 7"/>
          <p:cNvSpPr>
            <a:spLocks noChangeArrowheads="1"/>
          </p:cNvSpPr>
          <p:nvPr/>
        </p:nvSpPr>
        <p:spPr bwMode="auto">
          <a:xfrm>
            <a:off x="1216025" y="838200"/>
            <a:ext cx="3571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/>
              <a:t>Колледж электроники </a:t>
            </a:r>
          </a:p>
          <a:p>
            <a:pPr algn="ctr"/>
            <a:r>
              <a:rPr lang="ru-RU" altLang="ru-RU" sz="1200" b="1"/>
              <a:t>общ. площадь </a:t>
            </a:r>
            <a:r>
              <a:rPr lang="ru-RU" altLang="ru-RU" sz="1600" b="1"/>
              <a:t>1275,2</a:t>
            </a:r>
            <a:r>
              <a:rPr lang="ru-RU" altLang="ru-RU" sz="1200" b="1"/>
              <a:t> кв.м</a:t>
            </a:r>
          </a:p>
        </p:txBody>
      </p:sp>
      <p:sp>
        <p:nvSpPr>
          <p:cNvPr id="40964" name="Прямоугольник 7"/>
          <p:cNvSpPr>
            <a:spLocks noChangeArrowheads="1"/>
          </p:cNvSpPr>
          <p:nvPr/>
        </p:nvSpPr>
        <p:spPr bwMode="auto">
          <a:xfrm>
            <a:off x="3419475" y="388938"/>
            <a:ext cx="3508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Безвозмездное пользование</a:t>
            </a:r>
          </a:p>
        </p:txBody>
      </p:sp>
      <p:pic>
        <p:nvPicPr>
          <p:cNvPr id="40965" name="Рисунок 1" descr="Описание: C:\Users\A5B27~1.TOK\AppData\Local\Temp\Rar$DI02.925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2525" y="1362075"/>
            <a:ext cx="3635375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Рисунок 1" descr="Описание: C:\Users\A5B27~1.TOK\AppData\Local\Temp\Rar$DI16.100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6025" y="4437063"/>
            <a:ext cx="3433763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Рисунок 1" descr="Описание: C:\Users\A5B27~1.TOK\AppData\Local\Temp\Rar$DI21.916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4205288"/>
            <a:ext cx="357346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Прямоугольник 7"/>
          <p:cNvSpPr>
            <a:spLocks noChangeArrowheads="1"/>
          </p:cNvSpPr>
          <p:nvPr/>
        </p:nvSpPr>
        <p:spPr bwMode="auto">
          <a:xfrm>
            <a:off x="5584825" y="730250"/>
            <a:ext cx="35004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/>
              <a:t>Политехнический колледж </a:t>
            </a:r>
          </a:p>
          <a:p>
            <a:pPr algn="ctr"/>
            <a:r>
              <a:rPr lang="ru-RU" altLang="ru-RU" sz="1200" b="1"/>
              <a:t>общ. площадь </a:t>
            </a:r>
            <a:r>
              <a:rPr lang="ru-RU" altLang="ru-RU" sz="1600" b="1"/>
              <a:t>1481,9</a:t>
            </a:r>
            <a:r>
              <a:rPr lang="ru-RU" altLang="ru-RU" sz="1400" b="1"/>
              <a:t> </a:t>
            </a:r>
            <a:r>
              <a:rPr lang="ru-RU" altLang="ru-RU" sz="1200" b="1"/>
              <a:t>кв.м</a:t>
            </a:r>
          </a:p>
        </p:txBody>
      </p:sp>
      <p:sp>
        <p:nvSpPr>
          <p:cNvPr id="40969" name="Прямоугольник 7"/>
          <p:cNvSpPr>
            <a:spLocks noChangeArrowheads="1"/>
          </p:cNvSpPr>
          <p:nvPr/>
        </p:nvSpPr>
        <p:spPr bwMode="auto">
          <a:xfrm>
            <a:off x="1152525" y="3944938"/>
            <a:ext cx="34972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/>
              <a:t>Строительный колледж </a:t>
            </a:r>
          </a:p>
          <a:p>
            <a:pPr algn="ctr"/>
            <a:r>
              <a:rPr lang="ru-RU" altLang="ru-RU" sz="1200" b="1"/>
              <a:t>общ. площадь </a:t>
            </a:r>
            <a:r>
              <a:rPr lang="ru-RU" altLang="ru-RU" sz="1600" b="1"/>
              <a:t>1472</a:t>
            </a:r>
            <a:r>
              <a:rPr lang="ru-RU" altLang="ru-RU" sz="1200" b="1"/>
              <a:t> кв.м</a:t>
            </a:r>
          </a:p>
        </p:txBody>
      </p:sp>
      <p:sp>
        <p:nvSpPr>
          <p:cNvPr id="40970" name="Прямоугольник 7"/>
          <p:cNvSpPr>
            <a:spLocks noChangeArrowheads="1"/>
          </p:cNvSpPr>
          <p:nvPr/>
        </p:nvSpPr>
        <p:spPr bwMode="auto">
          <a:xfrm>
            <a:off x="4972050" y="3713163"/>
            <a:ext cx="4040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/>
              <a:t>Завод Тяжпрессмаш </a:t>
            </a:r>
          </a:p>
          <a:p>
            <a:pPr algn="ctr"/>
            <a:r>
              <a:rPr lang="ru-RU" altLang="ru-RU" sz="1200" b="1"/>
              <a:t>общ. площадь </a:t>
            </a:r>
            <a:r>
              <a:rPr lang="ru-RU" altLang="ru-RU" sz="1600" b="1"/>
              <a:t>2438</a:t>
            </a:r>
            <a:r>
              <a:rPr lang="ru-RU" altLang="ru-RU" sz="1200" b="1"/>
              <a:t> кв.м</a:t>
            </a:r>
          </a:p>
        </p:txBody>
      </p:sp>
      <p:pic>
        <p:nvPicPr>
          <p:cNvPr id="40971" name="Рисунок 1" descr="Описание: C:\Users\a.tokarev\Documents\Inbit\Inbit Messenger\1413884972\TEMP\Фасад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5863" y="1266825"/>
            <a:ext cx="4098925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E8194-88A3-46BF-A733-BFEFDC3E7CE1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4" descr="C:\Users\a.tokarev\Desktop\ДОКЛАД ДИРЕКТОРА\DSC0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684213"/>
            <a:ext cx="41417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Прямоугольник 5"/>
          <p:cNvSpPr>
            <a:spLocks noChangeArrowheads="1"/>
          </p:cNvSpPr>
          <p:nvPr/>
        </p:nvSpPr>
        <p:spPr bwMode="auto">
          <a:xfrm>
            <a:off x="900113" y="71438"/>
            <a:ext cx="814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>
                <a:solidFill>
                  <a:srgbClr val="7030A0"/>
                </a:solidFill>
                <a:latin typeface="Arial Black" pitchFamily="34" charset="0"/>
              </a:rPr>
              <a:t>Специализированные компьютерные лаборатории </a:t>
            </a:r>
            <a:endParaRPr lang="ru-RU" altLang="ru-RU" sz="2000"/>
          </a:p>
        </p:txBody>
      </p:sp>
      <p:pic>
        <p:nvPicPr>
          <p:cNvPr id="41988" name="Рисунок 8" descr="C:\Users\A5B27~1.TOK\AppData\Local\Temp\Rar$DI07.363\DSC099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9863" y="3741738"/>
            <a:ext cx="3665537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Рисунок 1" descr="Описание: C:\Users\A5B27~1.TOK\AppData\Local\Temp\Rar$DI00.269\DSC099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5238" y="714375"/>
            <a:ext cx="38401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Рисунок 1" descr="Описание: C:\Users\A5B27~1.TOK\AppData\Local\Temp\Rar$DI36.688\CIMG45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3679825"/>
            <a:ext cx="4141788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5258E-4BA9-493E-8374-9E15629458C3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4E83C-3872-486D-A397-171AF0F896C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15363" name="Объект 4" descr="C:\Users\a.tokarev\Desktop\Документы РИ\ЛИЦЕНЗ.АККРЕД\2018\Аккредитация_Свидетельство+приложения\Приложение_4 (г. Рязань)_Страница_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40075" y="2205038"/>
            <a:ext cx="2962275" cy="4152900"/>
          </a:xfrm>
        </p:spPr>
      </p:pic>
      <p:pic>
        <p:nvPicPr>
          <p:cNvPr id="15364" name="Рисунок 5" descr="C:\Users\a.tokarev\Desktop\Документы РИ\ЛИЦЕНЗ.АККРЕД\2018\Аккредитация_Свидетельство+приложения\Приложение_4 (г. Рязань)_Страница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2988" y="2241550"/>
            <a:ext cx="29527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6" descr="C:\Users\a.tokarev\Desktop\Документы РИ\ЛИЦЕНЗ.АККРЕД\2018\Аккредитация_Свидетельство+приложения\Свидетельств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175" y="2205038"/>
            <a:ext cx="3024188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476250"/>
            <a:ext cx="81724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400" b="1" smtClean="0">
                <a:solidFill>
                  <a:srgbClr val="C00000"/>
                </a:solidFill>
                <a:effectLst/>
                <a:latin typeface="Arial" charset="0"/>
              </a:rPr>
              <a:t>Государственная аккредитация до 19.03.2024г.      </a:t>
            </a:r>
            <a:br>
              <a:rPr lang="ru-RU" altLang="ru-RU" sz="2400" b="1" smtClean="0">
                <a:solidFill>
                  <a:srgbClr val="C00000"/>
                </a:solidFill>
                <a:effectLst/>
                <a:latin typeface="Arial" charset="0"/>
              </a:rPr>
            </a:br>
            <a:r>
              <a:rPr lang="ru-RU" altLang="ru-RU" sz="2000" b="1" smtClean="0">
                <a:solidFill>
                  <a:srgbClr val="FF0000"/>
                </a:solidFill>
                <a:effectLst/>
                <a:latin typeface="Arial Black" pitchFamily="34" charset="0"/>
              </a:rPr>
              <a:t>(на 6 лет)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-100013"/>
            <a:ext cx="7561262" cy="3603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7030A0"/>
                </a:solidFill>
                <a:effectLst/>
                <a:latin typeface="Arial Black" pitchFamily="34" charset="0"/>
              </a:rPr>
              <a:t>Учебно-исследовательские лаборатории</a:t>
            </a:r>
            <a:endParaRPr lang="ru-RU" sz="200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491BA-240D-4021-857E-4435D7504B3D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30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43012" name="Рисунок 4" descr="C:\Users\A5B27~1.TOK\AppData\Local\Temp\Rar$DI01.429\DSC019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4025900"/>
            <a:ext cx="3167063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1" descr="Описание: C:\Users\A5B27~1.TOK\AppData\Local\Temp\Rar$DI23.134\CIMG34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9838" y="3638550"/>
            <a:ext cx="390683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1" descr="Описание: C:\Users\A5B27~1.TOK\AppData\Local\Temp\Rar$DI46.904\DSC033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1488" y="765175"/>
            <a:ext cx="338772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614363"/>
            <a:ext cx="42545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038" y="-53975"/>
            <a:ext cx="8289925" cy="5746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Лингафонный кабинет</a:t>
            </a:r>
            <a:endParaRPr lang="ru-RU" sz="2400" dirty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4160838"/>
            <a:ext cx="298926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908050"/>
            <a:ext cx="295275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573463"/>
            <a:ext cx="4725987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36575"/>
            <a:ext cx="443865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89F5A3-5A87-4613-A1FF-EBB59148A38B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 bwMode="auto">
          <a:xfrm>
            <a:off x="2484438" y="0"/>
            <a:ext cx="4679950" cy="5762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800" b="1" smtClean="0">
                <a:solidFill>
                  <a:srgbClr val="7030A0"/>
                </a:solidFill>
                <a:effectLst/>
                <a:latin typeface="Arial" charset="0"/>
                <a:cs typeface="Arial" charset="0"/>
              </a:rPr>
              <a:t>БИБЛИОТЕКА</a:t>
            </a: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765175"/>
            <a:ext cx="3413125" cy="2555875"/>
          </a:xfrm>
          <a:noFill/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1475" y="4005263"/>
            <a:ext cx="33401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2188" y="604838"/>
            <a:ext cx="42418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5850" y="3644900"/>
            <a:ext cx="412432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4E182-9415-412F-8FFD-298577786E7F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1331913" y="15875"/>
            <a:ext cx="76882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itchFamily="34" charset="0"/>
              </a:rPr>
              <a:t>База для Физической культуры и спорта</a:t>
            </a:r>
            <a:endParaRPr lang="ru-RU" altLang="ru-RU" sz="240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3692525"/>
            <a:ext cx="39497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8075" y="3884613"/>
            <a:ext cx="375126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8075" y="549275"/>
            <a:ext cx="3751263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EF2C3-5613-48DA-BAF1-C933A1ABEC3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46087" name="Рисунок 2" descr="Описание: C:\Users\a.tokarev\Desktop\ДОКЛАД ДИРЕКТОРА\16 января 2018. для РЕКТОРА\Спорт снаряды\DSC000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552450"/>
            <a:ext cx="39497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Текст 2"/>
          <p:cNvSpPr>
            <a:spLocks noGrp="1"/>
          </p:cNvSpPr>
          <p:nvPr>
            <p:ph type="body" idx="1"/>
          </p:nvPr>
        </p:nvSpPr>
        <p:spPr>
          <a:xfrm>
            <a:off x="1062038" y="115888"/>
            <a:ext cx="8064500" cy="377825"/>
          </a:xfrm>
        </p:spPr>
        <p:txBody>
          <a:bodyPr/>
          <a:lstStyle/>
          <a:p>
            <a:pPr marL="17463" algn="ctr">
              <a:spcBef>
                <a:spcPct val="0"/>
              </a:spcBef>
            </a:pPr>
            <a:r>
              <a:rPr lang="ru-RU" altLang="ru-RU" b="1" smtClean="0">
                <a:solidFill>
                  <a:srgbClr val="7030A0"/>
                </a:solidFill>
                <a:latin typeface="Arial" charset="0"/>
                <a:cs typeface="Arial" charset="0"/>
              </a:rPr>
              <a:t>ОРГАНИЗАЦИЯ ПИТАНИЯ СТУДЕНТОВ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3200" y="3897313"/>
            <a:ext cx="349726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Прямоугольник 3"/>
          <p:cNvSpPr>
            <a:spLocks noChangeArrowheads="1"/>
          </p:cNvSpPr>
          <p:nvPr/>
        </p:nvSpPr>
        <p:spPr bwMode="auto">
          <a:xfrm>
            <a:off x="3203575" y="5661025"/>
            <a:ext cx="1758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b="1">
                <a:solidFill>
                  <a:srgbClr val="0070C0"/>
                </a:solidFill>
                <a:latin typeface="Arial" charset="0"/>
              </a:rPr>
              <a:t>БУФЕТЫ</a:t>
            </a:r>
          </a:p>
        </p:txBody>
      </p:sp>
      <p:sp>
        <p:nvSpPr>
          <p:cNvPr id="47109" name="Прямоугольник 4"/>
          <p:cNvSpPr>
            <a:spLocks noChangeArrowheads="1"/>
          </p:cNvSpPr>
          <p:nvPr/>
        </p:nvSpPr>
        <p:spPr bwMode="auto">
          <a:xfrm>
            <a:off x="5651500" y="1270000"/>
            <a:ext cx="2206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b="1">
                <a:solidFill>
                  <a:srgbClr val="C00000"/>
                </a:solidFill>
                <a:latin typeface="Arial" charset="0"/>
              </a:rPr>
              <a:t>СТОЛОВАЯ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83EF4-FF6A-460C-BFF7-0CB09E22607A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47111" name="Picture 7" descr="DSC096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413" y="836613"/>
            <a:ext cx="448945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450" y="260350"/>
            <a:ext cx="7804150" cy="371475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МЕДИЦИНСКОЕ  ОБЕСПЕЧЕНИЕ  СТУДЕНТОВ 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1" name="Picture 4" descr="http://www.rimsou.ru/images/SV_OBR_ORG/%D0%9C%D0%B0%D1%82_%D0%BE%D0%B1%D0%B5%D1%81%D0%BF%D0%B5%D1%87/%D0%97%D0%B4%D1%80%D0%B0%D0%B2%D0%BF%D1%83%D0%BD%D0%BA%D1%82/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284538"/>
            <a:ext cx="430530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 descr="C:\Users\a.tokarev\Desktop\ДОКЛАД ДИРЕКТОРА\Здрав Пунк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692150"/>
            <a:ext cx="441642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96A0FC-D4C7-4F67-B6F8-545AAE9D673D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6013" y="101600"/>
            <a:ext cx="7527925" cy="6127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  <a:effectLst/>
              </a:rPr>
              <a:t>Патриотическое воспитание</a:t>
            </a:r>
            <a:endParaRPr lang="ru-RU" sz="36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49155" name="Picture 2" descr="D:\!Новости\2017\Май\4 мая концерт\Новая папка\IMG_0126.jpg"/>
          <p:cNvPicPr>
            <a:picLocks noChangeAspect="1" noChangeArrowheads="1"/>
          </p:cNvPicPr>
          <p:nvPr/>
        </p:nvPicPr>
        <p:blipFill>
          <a:blip r:embed="rId2"/>
          <a:srcRect l="6377"/>
          <a:stretch>
            <a:fillRect/>
          </a:stretch>
        </p:blipFill>
        <p:spPr bwMode="auto">
          <a:xfrm>
            <a:off x="0" y="4052888"/>
            <a:ext cx="31464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D:\!Новости\2017\Май\Поляна\Новая папка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636588"/>
            <a:ext cx="33607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D:\!Новости\2017\Май\Памятная доска\IMG_0095.JPG"/>
          <p:cNvPicPr>
            <a:picLocks noChangeAspect="1" noChangeArrowheads="1"/>
          </p:cNvPicPr>
          <p:nvPr/>
        </p:nvPicPr>
        <p:blipFill>
          <a:blip r:embed="rId4"/>
          <a:srcRect r="25583"/>
          <a:stretch>
            <a:fillRect/>
          </a:stretch>
        </p:blipFill>
        <p:spPr bwMode="auto">
          <a:xfrm>
            <a:off x="3214688" y="4071938"/>
            <a:ext cx="250031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9" descr="D:\!Новости\2017\Май\Бессмертный полк\IMG_1484.jpg"/>
          <p:cNvPicPr>
            <a:picLocks noChangeAspect="1" noChangeArrowheads="1"/>
          </p:cNvPicPr>
          <p:nvPr/>
        </p:nvPicPr>
        <p:blipFill>
          <a:blip r:embed="rId5"/>
          <a:srcRect r="11169"/>
          <a:stretch>
            <a:fillRect/>
          </a:stretch>
        </p:blipFill>
        <p:spPr bwMode="auto">
          <a:xfrm>
            <a:off x="5867400" y="4119563"/>
            <a:ext cx="3179763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 descr="C:\Users\aguzarov\Desktop\Фотографии\9 мая\9 ма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2713" y="636588"/>
            <a:ext cx="51244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 bwMode="auto">
          <a:xfrm>
            <a:off x="1144588" y="476250"/>
            <a:ext cx="2492375" cy="20669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</a:pPr>
            <a:r>
              <a:rPr lang="ru-RU" altLang="ru-RU" sz="2400" b="1" smtClean="0">
                <a:solidFill>
                  <a:srgbClr val="FF0000"/>
                </a:solidFill>
                <a:effectLst/>
                <a:ea typeface="Calibri" pitchFamily="34" charset="0"/>
                <a:cs typeface="Calibri" pitchFamily="34" charset="0"/>
              </a:rPr>
              <a:t>Домовой храм во имя Святителя Николая Чудотворца</a:t>
            </a:r>
            <a:endParaRPr lang="ru-RU" altLang="ru-RU" sz="3200" b="1" smtClean="0">
              <a:solidFill>
                <a:srgbClr val="FF0000"/>
              </a:solidFill>
              <a:effectLst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C7C0F-42A4-46FA-99A4-7EBCC3E7E65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50180" name="Picture 6" descr="C:\Users\aguzarov\Desktop\Фотографии\DSC06353.jpg"/>
          <p:cNvPicPr>
            <a:picLocks noChangeAspect="1" noChangeArrowheads="1"/>
          </p:cNvPicPr>
          <p:nvPr/>
        </p:nvPicPr>
        <p:blipFill>
          <a:blip r:embed="rId2"/>
          <a:srcRect l="23299" t="22726"/>
          <a:stretch>
            <a:fillRect/>
          </a:stretch>
        </p:blipFill>
        <p:spPr bwMode="auto">
          <a:xfrm>
            <a:off x="5076825" y="3357563"/>
            <a:ext cx="3789363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1" descr="Описание: C:\Users\a.tokarev\Desktop\ДОКЛАД ДИРЕКТОРА\25 мая 2016. с Коломной\ОСВЯЩЕНИЕ ИНСТИТУА\DSC001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6963" y="260350"/>
            <a:ext cx="5232400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7" descr="C:\Users\aguzarov\Desktop\Фотографии\IMG_5714.JPG"/>
          <p:cNvPicPr>
            <a:picLocks noChangeAspect="1" noChangeArrowheads="1"/>
          </p:cNvPicPr>
          <p:nvPr/>
        </p:nvPicPr>
        <p:blipFill>
          <a:blip r:embed="rId4"/>
          <a:srcRect l="5907" r="5450"/>
          <a:stretch>
            <a:fillRect/>
          </a:stretch>
        </p:blipFill>
        <p:spPr bwMode="auto">
          <a:xfrm>
            <a:off x="1042988" y="3390900"/>
            <a:ext cx="38036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33801-6FB1-46EF-9F34-AC5CB5C4DD9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51203" name="Рисунок 1" descr="Описание: http://rimsou.ru/images/AANEWS/2018/%D0%9C%D0%B0%D0%B9/18_%D0%BC%D0%B0%D1%8F/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700213"/>
            <a:ext cx="6840538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1187450" y="549275"/>
            <a:ext cx="77771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/>
              <a:t>Торжественное открытие сквера имени Я.П. Полонского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"/>
          <p:cNvSpPr>
            <a:spLocks noChangeArrowheads="1"/>
          </p:cNvSpPr>
          <p:nvPr/>
        </p:nvSpPr>
        <p:spPr bwMode="auto">
          <a:xfrm>
            <a:off x="1049338" y="115888"/>
            <a:ext cx="7978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C00000"/>
                </a:solidFill>
                <a:latin typeface="Arial" charset="0"/>
              </a:rPr>
              <a:t>Творческая жизнь студентов</a:t>
            </a:r>
          </a:p>
        </p:txBody>
      </p:sp>
      <p:pic>
        <p:nvPicPr>
          <p:cNvPr id="52227" name="Picture 9" descr="C:\Users\aguzarov\Desktop\Фотографии\Ноябрь\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7300" y="592138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10" descr="C:\Users\aguzarov\Desktop\Фотографии\Ноябрь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9338" y="3581400"/>
            <a:ext cx="395922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11" descr="C:\Users\aguzarov\Desktop\Фотографии\Октябрь\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9338" y="577850"/>
            <a:ext cx="3959225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2" descr="C:\Users\aguzarov\Desktop\Фотографии\газета февраль\iB9DAMy1YM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7300" y="3919538"/>
            <a:ext cx="3960813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260350"/>
            <a:ext cx="7850187" cy="15843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u="sng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Лицензия</a:t>
            </a:r>
            <a:r>
              <a:rPr lang="ru-RU" sz="2400" b="1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на осуществление образовательной деятельности по 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подготовке специалистов среднего профессионального образования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0E615-4DC8-4839-9B7A-59ED85DCCDE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6388" name="Рисунок 5" descr="C:\Users\a.tokarev\Desktop\Документы РИ\ЛИЦЕНЗ.АККРЕД\2018\СПО. Проф.Образ\Приложение к лицензии №4.3. стр.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3813" y="2184400"/>
            <a:ext cx="3024187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6" descr="C:\Users\a.tokarev\Desktop\Документы РИ\ЛИЦЕНЗ.АККРЕД\2018\СПО. Проф.Образ\Приложение к лицензии №4.3 цве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2105025"/>
            <a:ext cx="3311525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5138738" y="271463"/>
            <a:ext cx="38973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Экскурсии, поездки на море, всероссийские образовательные форумы («Таврида» и «Территория смыслов»), Формула 1  </a:t>
            </a:r>
          </a:p>
        </p:txBody>
      </p:sp>
      <p:pic>
        <p:nvPicPr>
          <p:cNvPr id="53251" name="Picture 7" descr="C:\Users\aguzarov\Desktop\Фотографии\ТС\dAJZUILD_7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8" y="260350"/>
            <a:ext cx="3895725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8" descr="C:\Users\aguzarov\Desktop\Фотографии\Сентябрь\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5388" y="3644900"/>
            <a:ext cx="4160837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 descr="C:\Users\aguzarov\Desktop\Фотографии\Октябрь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1722438"/>
            <a:ext cx="30956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1"/>
          <p:cNvSpPr>
            <a:spLocks noChangeArrowheads="1"/>
          </p:cNvSpPr>
          <p:nvPr/>
        </p:nvSpPr>
        <p:spPr bwMode="auto">
          <a:xfrm>
            <a:off x="1042988" y="117475"/>
            <a:ext cx="7850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C00000"/>
                </a:solidFill>
                <a:latin typeface="Arial" charset="0"/>
              </a:rPr>
              <a:t>Студенческие отряды Рязанского Политеха</a:t>
            </a:r>
          </a:p>
        </p:txBody>
      </p:sp>
      <p:pic>
        <p:nvPicPr>
          <p:cNvPr id="54275" name="Picture 3" descr="C:\Users\aguzarov\Desktop\Фотографии\Стройотряд\63LaVjX_d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579438"/>
            <a:ext cx="4105275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2513" y="3781425"/>
            <a:ext cx="391477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0613" y="579438"/>
            <a:ext cx="3621087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2" descr="C:\Users\aguzarov\Desktop\Фотографии\Стройотряд\_ySBlCuQV6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5550" y="3500438"/>
            <a:ext cx="3857625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4C07B-FF08-4F89-8378-70D7DEB4E6D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55299" name="Прямоугольник 2"/>
          <p:cNvSpPr>
            <a:spLocks noChangeArrowheads="1"/>
          </p:cNvSpPr>
          <p:nvPr/>
        </p:nvSpPr>
        <p:spPr bwMode="auto">
          <a:xfrm>
            <a:off x="1187450" y="115888"/>
            <a:ext cx="78486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>
                <a:solidFill>
                  <a:srgbClr val="C00000"/>
                </a:solidFill>
                <a:latin typeface="Arial" charset="0"/>
              </a:rPr>
              <a:t>Волонтерское движение в Политехе</a:t>
            </a:r>
          </a:p>
        </p:txBody>
      </p:sp>
      <p:pic>
        <p:nvPicPr>
          <p:cNvPr id="55300" name="Picture 7" descr="C:\Users\aguzarov\Desktop\Фотографии\газета февраль\sUKF45u3o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000" y="3740150"/>
            <a:ext cx="3729038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8" descr="C:\Users\aguzarov\Desktop\Фотографии\47d0509eabe86ac4c6b38db1840168a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963" y="701675"/>
            <a:ext cx="4049712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9" descr="C:\Users\aguzarov\Desktop\Фотографии\image.jpg"/>
          <p:cNvPicPr>
            <a:picLocks noChangeAspect="1" noChangeArrowheads="1"/>
          </p:cNvPicPr>
          <p:nvPr/>
        </p:nvPicPr>
        <p:blipFill>
          <a:blip r:embed="rId4"/>
          <a:srcRect l="3596" r="10616"/>
          <a:stretch>
            <a:fillRect/>
          </a:stretch>
        </p:blipFill>
        <p:spPr bwMode="auto">
          <a:xfrm>
            <a:off x="5284788" y="711200"/>
            <a:ext cx="3573462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0" descr="C:\Users\aguzarov\Desktop\Фотографии\Ml20r44S6gg.jpg"/>
          <p:cNvPicPr>
            <a:picLocks noChangeAspect="1" noChangeArrowheads="1"/>
          </p:cNvPicPr>
          <p:nvPr/>
        </p:nvPicPr>
        <p:blipFill>
          <a:blip r:embed="rId5"/>
          <a:srcRect l="16467" r="3021"/>
          <a:stretch>
            <a:fillRect/>
          </a:stretch>
        </p:blipFill>
        <p:spPr bwMode="auto">
          <a:xfrm>
            <a:off x="1096963" y="3554413"/>
            <a:ext cx="3686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EE36B5-FB40-4E41-82F0-45A223158D1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56323" name="Прямоугольник 2"/>
          <p:cNvSpPr>
            <a:spLocks noChangeArrowheads="1"/>
          </p:cNvSpPr>
          <p:nvPr/>
        </p:nvSpPr>
        <p:spPr bwMode="auto">
          <a:xfrm>
            <a:off x="1123950" y="476250"/>
            <a:ext cx="31321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  <a:latin typeface="Arial" charset="0"/>
              </a:rPr>
              <a:t>День российского студенчества</a:t>
            </a:r>
          </a:p>
        </p:txBody>
      </p:sp>
      <p:pic>
        <p:nvPicPr>
          <p:cNvPr id="56324" name="Picture 2" descr="C:\Users\aguzarov\Desktop\Фотографии\Январь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789363"/>
            <a:ext cx="4283075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3" descr="C:\Users\aguzarov\Desktop\Фотографии\Январь\1.jpg"/>
          <p:cNvPicPr>
            <a:picLocks noChangeAspect="1" noChangeArrowheads="1"/>
          </p:cNvPicPr>
          <p:nvPr/>
        </p:nvPicPr>
        <p:blipFill>
          <a:blip r:embed="rId3"/>
          <a:srcRect l="7031"/>
          <a:stretch>
            <a:fillRect/>
          </a:stretch>
        </p:blipFill>
        <p:spPr bwMode="auto">
          <a:xfrm>
            <a:off x="1116013" y="3789363"/>
            <a:ext cx="3524250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4" descr="C:\Users\aguzarov\Desktop\Фотографии\Январь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4363" y="592138"/>
            <a:ext cx="4549775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Прямоугольник 2"/>
          <p:cNvSpPr>
            <a:spLocks noChangeArrowheads="1"/>
          </p:cNvSpPr>
          <p:nvPr/>
        </p:nvSpPr>
        <p:spPr bwMode="auto">
          <a:xfrm>
            <a:off x="1039813" y="1550988"/>
            <a:ext cx="328453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latin typeface="Arial" charset="0"/>
              </a:rPr>
              <a:t>25 января 2019 года команда </a:t>
            </a:r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Рязанского Политеха</a:t>
            </a:r>
            <a:r>
              <a:rPr lang="ru-RU" altLang="ru-RU" sz="2000" b="1">
                <a:latin typeface="Arial" charset="0"/>
              </a:rPr>
              <a:t> во второй раз выиграла Студенческий кубок, обойдя все вузы и колледжи Рязани.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9E3F5-0202-419D-A2FA-ABDE65A853E0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57347" name="Прямоугольник 2"/>
          <p:cNvSpPr>
            <a:spLocks noChangeArrowheads="1"/>
          </p:cNvSpPr>
          <p:nvPr/>
        </p:nvSpPr>
        <p:spPr bwMode="auto">
          <a:xfrm>
            <a:off x="1042988" y="260350"/>
            <a:ext cx="7920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C00000"/>
                </a:solidFill>
                <a:latin typeface="Arial" charset="0"/>
              </a:rPr>
              <a:t>Спортивная жизнь студентов</a:t>
            </a:r>
          </a:p>
        </p:txBody>
      </p:sp>
      <p:pic>
        <p:nvPicPr>
          <p:cNvPr id="57348" name="Picture 7" descr="C:\Users\aguzarov\Desktop\Фотографии\Презентация октябрь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1325" y="836613"/>
            <a:ext cx="3441700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8" descr="C:\Users\aguzarov\Desktop\Фотографии\Январь\Лыжня России\DSC_01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5700" y="836613"/>
            <a:ext cx="423862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9" descr="C:\Users\aguzarov\Desktop\Фотографии\газета февраль\mIGSAgWr6h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1325" y="4395788"/>
            <a:ext cx="34417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5700" y="3867150"/>
            <a:ext cx="4238625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Отчеты В.А. Анисимова\2017\Материалы\Февраль\2\0Mwvqf5ZDWk.jpg"/>
          <p:cNvPicPr>
            <a:picLocks noChangeAspect="1" noChangeArrowheads="1"/>
          </p:cNvPicPr>
          <p:nvPr/>
        </p:nvPicPr>
        <p:blipFill>
          <a:blip r:embed="rId2"/>
          <a:srcRect t="21793" r="3201" b="5850"/>
          <a:stretch>
            <a:fillRect/>
          </a:stretch>
        </p:blipFill>
        <p:spPr bwMode="auto">
          <a:xfrm>
            <a:off x="5095875" y="306388"/>
            <a:ext cx="3868738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D:\Отчеты В.А. Анисимова\2017\Материалы\Февраль\2\4sFVg3ZbSf8.jpg"/>
          <p:cNvPicPr>
            <a:picLocks noChangeAspect="1" noChangeArrowheads="1"/>
          </p:cNvPicPr>
          <p:nvPr/>
        </p:nvPicPr>
        <p:blipFill>
          <a:blip r:embed="rId3"/>
          <a:srcRect l="8823"/>
          <a:stretch>
            <a:fillRect/>
          </a:stretch>
        </p:blipFill>
        <p:spPr bwMode="auto">
          <a:xfrm>
            <a:off x="1058863" y="306388"/>
            <a:ext cx="39020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Прямоугольник 2"/>
          <p:cNvSpPr>
            <a:spLocks noChangeArrowheads="1"/>
          </p:cNvSpPr>
          <p:nvPr/>
        </p:nvSpPr>
        <p:spPr bwMode="auto">
          <a:xfrm>
            <a:off x="1243013" y="3341688"/>
            <a:ext cx="3371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C00000"/>
                </a:solidFill>
              </a:rPr>
              <a:t>Автомобильный спорт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65F3C-BF78-42CB-9985-0FBBC296909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58374" name="Picture 9" descr="http://rimsou.ru/images/AANEWS/2018/%D0%A4%D0%B5%D0%B2%D1%80%D0%B0%D0%BB%D1%8C/%D0%90%D0%B2%D1%82%D0%BE%D0%BA%D1%80%D0%BE%D1%81%D1%81/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8863" y="3919538"/>
            <a:ext cx="3952875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7" descr="C:\Users\aguzarov\Desktop\Фотографии\Автоспорт\T345fPgfx5Q.jpg"/>
          <p:cNvPicPr>
            <a:picLocks noChangeAspect="1" noChangeArrowheads="1"/>
          </p:cNvPicPr>
          <p:nvPr/>
        </p:nvPicPr>
        <p:blipFill>
          <a:blip r:embed="rId5"/>
          <a:srcRect l="12830"/>
          <a:stretch>
            <a:fillRect/>
          </a:stretch>
        </p:blipFill>
        <p:spPr bwMode="auto">
          <a:xfrm>
            <a:off x="5092700" y="3213100"/>
            <a:ext cx="3889375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116013" y="620713"/>
            <a:ext cx="7920037" cy="5170487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effectLst/>
              </a:rPr>
              <a:t>«Пора перестать гнаться за количеством и сосредоточиться на качестве подготовки кадров, организовать подготовку инженеров в сильных вузах, имеющих прочные связи с промышленностью, и лучше, конечно, в своих регионах»</a:t>
            </a:r>
            <a:br>
              <a:rPr lang="ru-RU" sz="3600" b="1" dirty="0" smtClean="0">
                <a:solidFill>
                  <a:srgbClr val="C00000"/>
                </a:solidFill>
                <a:effectLst/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</a:rPr>
              <a:t>из выступления Президента РФ Путина В.В.  </a:t>
            </a:r>
            <a:br>
              <a:rPr lang="ru-RU" sz="2400" b="1" dirty="0" smtClean="0">
                <a:solidFill>
                  <a:srgbClr val="7030A0"/>
                </a:solidFill>
                <a:effectLst/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</a:rPr>
              <a:t>ежегодное послание Федеральному собранию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DB18A-A347-4522-916E-5C00BB3D4A53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 bwMode="auto">
          <a:xfrm>
            <a:off x="2806700" y="414338"/>
            <a:ext cx="61404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2200" b="1" smtClean="0">
                <a:solidFill>
                  <a:srgbClr val="C00000"/>
                </a:solidFill>
                <a:effectLst/>
                <a:latin typeface="Arial Black" pitchFamily="34" charset="0"/>
              </a:rPr>
              <a:t>Рязанский институт (филиал) </a:t>
            </a:r>
            <a:br>
              <a:rPr lang="ru-RU" altLang="ru-RU" sz="2200" b="1" smtClean="0">
                <a:solidFill>
                  <a:srgbClr val="C00000"/>
                </a:solidFill>
                <a:effectLst/>
                <a:latin typeface="Arial Black" pitchFamily="34" charset="0"/>
              </a:rPr>
            </a:br>
            <a:r>
              <a:rPr lang="ru-RU" altLang="ru-RU" sz="2200" b="1" smtClean="0">
                <a:solidFill>
                  <a:srgbClr val="C00000"/>
                </a:solidFill>
                <a:effectLst/>
                <a:latin typeface="Arial Black" pitchFamily="34" charset="0"/>
              </a:rPr>
              <a:t>Московского политехнического </a:t>
            </a:r>
            <a:br>
              <a:rPr lang="ru-RU" altLang="ru-RU" sz="2200" b="1" smtClean="0">
                <a:solidFill>
                  <a:srgbClr val="C00000"/>
                </a:solidFill>
                <a:effectLst/>
                <a:latin typeface="Arial Black" pitchFamily="34" charset="0"/>
              </a:rPr>
            </a:br>
            <a:r>
              <a:rPr lang="ru-RU" altLang="ru-RU" sz="2200" b="1" smtClean="0">
                <a:solidFill>
                  <a:srgbClr val="C00000"/>
                </a:solidFill>
                <a:effectLst/>
                <a:latin typeface="Arial Black" pitchFamily="34" charset="0"/>
              </a:rPr>
              <a:t>университета</a:t>
            </a:r>
            <a:endParaRPr lang="ru-RU" altLang="ru-RU" smtClean="0">
              <a:effectLst/>
            </a:endParaRPr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87675" y="1989138"/>
            <a:ext cx="6057900" cy="4541837"/>
          </a:xfrm>
          <a:noFill/>
        </p:spPr>
      </p:pic>
      <p:pic>
        <p:nvPicPr>
          <p:cNvPr id="60420" name="Рисунок 6" descr="Order of the Red Banner of Labour OB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0288" y="115888"/>
            <a:ext cx="1957387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1EC03-3BF2-4245-9615-B91E91498B95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2"/>
          <p:cNvSpPr>
            <a:spLocks noGrp="1"/>
          </p:cNvSpPr>
          <p:nvPr>
            <p:ph idx="1"/>
          </p:nvPr>
        </p:nvSpPr>
        <p:spPr>
          <a:xfrm>
            <a:off x="1042988" y="260350"/>
            <a:ext cx="8101012" cy="633730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ru-RU" altLang="ru-RU" sz="2000" b="1" u="sng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НОВЫЕ НАПРАВЛЕНИЯ ПОДГОТОВКИ С 2019 года:</a:t>
            </a:r>
          </a:p>
          <a:p>
            <a:pPr marL="0" indent="0">
              <a:spcBef>
                <a:spcPct val="0"/>
              </a:spcBef>
              <a:buFont typeface="Wingdings 2" pitchFamily="18" charset="2"/>
              <a:buNone/>
              <a:defRPr/>
            </a:pPr>
            <a:endParaRPr lang="ru-RU" altLang="ru-RU" sz="1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1800" b="1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СРЕДНЕЕ </a:t>
            </a:r>
            <a:r>
              <a:rPr lang="ru-RU" sz="2400" b="1" u="sng" dirty="0">
                <a:latin typeface="Arial" pitchFamily="34" charset="0"/>
                <a:cs typeface="Arial" pitchFamily="34" charset="0"/>
              </a:rPr>
              <a:t>ПРОФЕССИОНАЛЬНОЕ ОБРАЗОВАНИЕ</a:t>
            </a:r>
          </a:p>
          <a:p>
            <a:pPr marL="0" indent="0" eaLnBrk="1" hangingPunct="1"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- 15.02.14 Оснащение средствами автоматизации технологических процессов и производств </a:t>
            </a:r>
            <a:r>
              <a:rPr lang="ru-RU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(по отраслям</a:t>
            </a:r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- 18.02.13 Технология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производства изделий из полимерных композитов</a:t>
            </a:r>
          </a:p>
          <a:p>
            <a:pPr marL="82550" indent="0"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ru-RU" sz="24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4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23.02.07 Техническое </a:t>
            </a:r>
            <a:r>
              <a:rPr lang="ru-RU" sz="24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обслуживание и ремонт двигателей, систем и агрегатов автомобилей</a:t>
            </a:r>
          </a:p>
          <a:p>
            <a:pPr marL="82550" indent="0"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ru-RU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27.02.07 Управление </a:t>
            </a:r>
            <a:r>
              <a:rPr lang="ru-RU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качеством продукции, процессов и </a:t>
            </a:r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услуг (</a:t>
            </a:r>
            <a:r>
              <a:rPr lang="ru-RU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 отраслям</a:t>
            </a:r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altLang="ru-RU" sz="2400" b="1" u="sng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A5369-597F-4D10-92BD-20435471AA4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0" y="44450"/>
            <a:ext cx="7956550" cy="8651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u="sng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Лицензия </a:t>
            </a:r>
            <a:r>
              <a:rPr lang="ru-RU" sz="2800" b="1" u="sng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от 7 февраля 2019 г.</a:t>
            </a:r>
            <a:r>
              <a:rPr lang="ru-RU" sz="2800" b="1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4 новых направления подготовки: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B66173-3ACA-4D1C-86CE-F0FC5858D91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3189288"/>
            <a:ext cx="2593975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176588"/>
            <a:ext cx="2592388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19175" y="981075"/>
            <a:ext cx="8020050" cy="221138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Corbel" pitchFamily="34" charset="0"/>
              </a:defRPr>
            </a:lvl9pPr>
            <a:extLst/>
          </a:lstStyle>
          <a:p>
            <a:pPr>
              <a:defRPr/>
            </a:pPr>
            <a:r>
              <a:rPr lang="ru-RU" sz="2000" b="1" u="sng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БАКАЛАВРИАТ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- 09.03.01 Информатика и вычислительная техника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- 27.03.04 Управление в технических системах</a:t>
            </a:r>
          </a:p>
          <a:p>
            <a:pPr>
              <a:spcBef>
                <a:spcPts val="600"/>
              </a:spcBef>
              <a:defRPr/>
            </a:pPr>
            <a:r>
              <a:rPr lang="ru-RU" sz="2000" b="1" u="sng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МАГИСТРАТУРА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- 13.04.02 Электроэнергетика и электротехника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- 15.04.05 Конструкторско-технологическое обеспечение машиностроительных производств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1042988" y="-36513"/>
            <a:ext cx="7643812" cy="58578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2800" b="1" smtClean="0"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Достижения за 2018  год</a:t>
            </a:r>
            <a:endParaRPr lang="ru-RU" sz="2800" smtClean="0"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229B39-D64C-4FD3-844F-F646ACF71DF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19460" name="Picture 2" descr="C:\Users\a.tokarev\Desktop\ДОКЛАД ДИРЕКТОРА\2018-2019 ДОД\16.02.2019 ДОД\ДИПЛОМЫ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6575" y="620713"/>
            <a:ext cx="3600450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 descr="C:\Users\a.tokarev\Desktop\ДОКЛАД ДИРЕКТОРА\2018-2019 ДОД\16.02.2019 ДОД\ДИПЛОМЫ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429000"/>
            <a:ext cx="23145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C:\Users\a.tokarev\Desktop\ДОКЛАД ДИРЕКТОРА\2018-2019 ДОД\16.02.2019 ДОД\ДИПЛОМЫ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0338" y="3419475"/>
            <a:ext cx="2322512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C:\Users\a.tokarev\Desktop\ДОКЛАД ДИРЕКТОРА\2018-2019 ДОД\16.02.2019 ДОД\ДИПЛОМЫ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25" y="3419475"/>
            <a:ext cx="2325688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4"/>
          <p:cNvSpPr>
            <a:spLocks noChangeArrowheads="1"/>
          </p:cNvSpPr>
          <p:nvPr/>
        </p:nvSpPr>
        <p:spPr bwMode="auto">
          <a:xfrm>
            <a:off x="1042988" y="188913"/>
            <a:ext cx="81010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Сведения по показателям </a:t>
            </a:r>
          </a:p>
          <a:p>
            <a:pPr algn="ctr"/>
            <a:r>
              <a:rPr lang="ru-RU" sz="2000" b="1">
                <a:solidFill>
                  <a:srgbClr val="C00000"/>
                </a:solidFill>
              </a:rPr>
              <a:t>мониторинга эффективности деятельности за 2018 год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331913" y="976313"/>
          <a:ext cx="7488237" cy="5573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0189"/>
                <a:gridCol w="3449637"/>
                <a:gridCol w="1436924"/>
                <a:gridCol w="1661487"/>
              </a:tblGrid>
              <a:tr h="796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Пороговое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2018г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</a:tr>
              <a:tr h="493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E.1</a:t>
                      </a:r>
                      <a:endParaRPr lang="ru-RU" sz="1400" b="1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Образовательная деятельность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62,25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</a:tr>
              <a:tr h="5648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E.2</a:t>
                      </a:r>
                      <a:endParaRPr lang="ru-RU" sz="1400" b="1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Научно-исследовательская деятельность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51,28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64,44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</a:tr>
              <a:tr h="603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E.4</a:t>
                      </a:r>
                      <a:endParaRPr lang="ru-RU" sz="1400" b="1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Финансово-экономическая деятельность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1327,57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1396,7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</a:tr>
              <a:tr h="550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E.5</a:t>
                      </a:r>
                      <a:endParaRPr lang="ru-RU" sz="1400" b="1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Заработная плата ППС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показатель</a:t>
                      </a:r>
                      <a:b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 оценивается</a:t>
                      </a:r>
                      <a:endParaRPr lang="ru-RU" sz="12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190,75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</a:tr>
              <a:tr h="74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E.6</a:t>
                      </a:r>
                      <a:endParaRPr lang="ru-RU" sz="1400" b="1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Трудоустройство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</a:tr>
              <a:tr h="516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E.7</a:t>
                      </a:r>
                      <a:endParaRPr lang="ru-RU" sz="1400" b="1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Приведенный контингент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  <a:endParaRPr lang="ru-RU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591,2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</a:tr>
              <a:tr h="1307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E.8</a:t>
                      </a:r>
                      <a:endParaRPr lang="ru-RU" sz="1400" b="1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Дополнительный </a:t>
                      </a: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(число научно-педагогических работников, имеющих ученую степень кандидата и доктора наук, в расчете на 100 студентов)</a:t>
                      </a:r>
                      <a:endParaRPr lang="ru-RU" sz="14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itchFamily="34" charset="0"/>
                          <a:cs typeface="Arial" pitchFamily="34" charset="0"/>
                        </a:rPr>
                        <a:t>2,78</a:t>
                      </a:r>
                      <a:endParaRPr lang="ru-RU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3,58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097" marR="2097" marT="2097" marB="2097" anchor="ctr"/>
                </a:tc>
              </a:tr>
            </a:tbl>
          </a:graphicData>
        </a:graphic>
      </p:graphicFrame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1017588" y="3429000"/>
            <a:ext cx="7920037" cy="2736850"/>
          </a:xfrm>
        </p:spPr>
        <p:txBody>
          <a:bodyPr/>
          <a:lstStyle/>
          <a:p>
            <a:pPr marL="82550" indent="0">
              <a:buFont typeface="Wingdings 2" pitchFamily="18" charset="2"/>
              <a:buNone/>
            </a:pPr>
            <a:r>
              <a:rPr lang="ru-RU" altLang="ru-RU" sz="2800" b="1" u="sng" smtClean="0">
                <a:latin typeface="Arial" charset="0"/>
                <a:cs typeface="Arial" charset="0"/>
              </a:rPr>
              <a:t>СПЕЦИАЛИТЕТ</a:t>
            </a:r>
            <a:endParaRPr lang="ru-RU" altLang="ru-RU" sz="2800" smtClean="0">
              <a:latin typeface="Arial" charset="0"/>
              <a:cs typeface="Arial" charset="0"/>
            </a:endParaRPr>
          </a:p>
          <a:p>
            <a:pPr marL="82550" indent="0">
              <a:buFont typeface="Wingdings 2" pitchFamily="18" charset="2"/>
              <a:buNone/>
            </a:pPr>
            <a:r>
              <a:rPr lang="ru-RU" altLang="ru-RU" sz="2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Специальность 08.05.01 Строительство уникальных зданий и сооружений </a:t>
            </a:r>
          </a:p>
          <a:p>
            <a:pPr marL="82550" indent="0">
              <a:buFont typeface="Wingdings 2" pitchFamily="18" charset="2"/>
              <a:buNone/>
            </a:pPr>
            <a:r>
              <a:rPr lang="ru-RU" altLang="ru-RU" sz="2000" b="1" i="1" u="sng" smtClean="0">
                <a:latin typeface="Arial" charset="0"/>
                <a:cs typeface="Arial" charset="0"/>
              </a:rPr>
              <a:t>(Строительство высотных и большепролетных зданий и сооружений)</a:t>
            </a:r>
            <a:endParaRPr lang="ru-RU" altLang="ru-RU" sz="2000" b="1" smtClean="0">
              <a:latin typeface="Arial" charset="0"/>
              <a:cs typeface="Arial" charset="0"/>
            </a:endParaRPr>
          </a:p>
          <a:p>
            <a:pPr marL="82550" indent="0">
              <a:buFont typeface="Wingdings 2" pitchFamily="18" charset="2"/>
              <a:buNone/>
            </a:pPr>
            <a:r>
              <a:rPr lang="ru-RU" altLang="ru-RU" sz="2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Специальность 23.05.01 Наземные транспортно-технологические средства </a:t>
            </a:r>
          </a:p>
          <a:p>
            <a:pPr marL="82550" indent="0">
              <a:buFont typeface="Wingdings 2" pitchFamily="18" charset="2"/>
              <a:buNone/>
            </a:pPr>
            <a:r>
              <a:rPr lang="ru-RU" altLang="ru-RU" sz="2000" b="1" i="1" u="sng" smtClean="0">
                <a:latin typeface="Arial" charset="0"/>
                <a:cs typeface="Arial" charset="0"/>
              </a:rPr>
              <a:t>(Подъемно-транспортные, строительные, дорожные машины и оборудование)</a:t>
            </a:r>
            <a:endParaRPr lang="ru-RU" altLang="ru-RU" sz="2400" smtClean="0">
              <a:latin typeface="Arial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217D9-4CF7-426B-8552-652A8B87993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1039813" y="188913"/>
            <a:ext cx="7993062" cy="52228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2550" algn="ctr">
              <a:spcBef>
                <a:spcPts val="120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ru-RU" altLang="ru-RU" sz="2800" b="1">
                <a:solidFill>
                  <a:srgbClr val="C00000"/>
                </a:solidFill>
                <a:latin typeface="Arial" charset="0"/>
              </a:rPr>
              <a:t>Направления подготовки и специальности</a:t>
            </a:r>
            <a:endParaRPr lang="ru-RU" altLang="ru-RU" sz="28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1077913" y="908050"/>
            <a:ext cx="79168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2800" b="1" u="sng">
                <a:solidFill>
                  <a:srgbClr val="7030A0"/>
                </a:solidFill>
                <a:latin typeface="Arial" charset="0"/>
              </a:rPr>
              <a:t>МАГИСТРАТУРА</a:t>
            </a:r>
            <a:r>
              <a:rPr lang="ru-RU" altLang="ru-RU" sz="2800" b="1">
                <a:solidFill>
                  <a:srgbClr val="7030A0"/>
                </a:solidFill>
                <a:latin typeface="Arial" charset="0"/>
              </a:rPr>
              <a:t> </a:t>
            </a: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ru-RU" altLang="ru-RU" sz="2000" b="1">
                <a:solidFill>
                  <a:srgbClr val="C00000"/>
                </a:solidFill>
                <a:latin typeface="Arial" charset="0"/>
              </a:rPr>
              <a:t>Направление подготовки 07.04.01 Архитектура</a:t>
            </a:r>
            <a:r>
              <a:rPr lang="ru-RU" altLang="ru-RU" sz="2000">
                <a:solidFill>
                  <a:srgbClr val="C00000"/>
                </a:solidFill>
                <a:latin typeface="Arial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altLang="ru-RU" sz="2000">
                <a:latin typeface="Arial" charset="0"/>
              </a:rPr>
              <a:t>Направленность - </a:t>
            </a:r>
            <a:r>
              <a:rPr lang="ru-RU" altLang="ru-RU" sz="2000" b="1">
                <a:latin typeface="Arial" charset="0"/>
              </a:rPr>
              <a:t>Архитектура</a:t>
            </a: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ru-RU" altLang="ru-RU" sz="2000" b="1">
                <a:solidFill>
                  <a:srgbClr val="C00000"/>
                </a:solidFill>
                <a:latin typeface="Arial" charset="0"/>
              </a:rPr>
              <a:t>Направление подготовки 08.04.01 Строительство</a:t>
            </a:r>
            <a:r>
              <a:rPr lang="ru-RU" altLang="ru-RU" sz="2000">
                <a:solidFill>
                  <a:srgbClr val="C00000"/>
                </a:solidFill>
                <a:latin typeface="Arial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altLang="ru-RU" sz="2000">
                <a:latin typeface="Arial" charset="0"/>
              </a:rPr>
              <a:t>Направленность - </a:t>
            </a:r>
            <a:r>
              <a:rPr lang="ru-RU" altLang="ru-RU" sz="2000" b="1">
                <a:latin typeface="Arial" charset="0"/>
              </a:rPr>
              <a:t>Промышленное и гражданское строительство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5163</TotalTime>
  <Words>1160</Words>
  <Application>Microsoft Office PowerPoint</Application>
  <PresentationFormat>Экран (4:3)</PresentationFormat>
  <Paragraphs>266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1" baseType="lpstr">
      <vt:lpstr>Gill Sans MT</vt:lpstr>
      <vt:lpstr>Arial</vt:lpstr>
      <vt:lpstr>Corbel</vt:lpstr>
      <vt:lpstr>Wingdings 2</vt:lpstr>
      <vt:lpstr>Verdana</vt:lpstr>
      <vt:lpstr>Calibri</vt:lpstr>
      <vt:lpstr>Constantia</vt:lpstr>
      <vt:lpstr>Arial Black</vt:lpstr>
      <vt:lpstr>Arial Narrow</vt:lpstr>
      <vt:lpstr>Times New Roman</vt:lpstr>
      <vt:lpstr>Century Gothic</vt:lpstr>
      <vt:lpstr>Consolas</vt:lpstr>
      <vt:lpstr>Wingdings</vt:lpstr>
      <vt:lpstr>Солнцестояние</vt:lpstr>
      <vt:lpstr>Слайд 1</vt:lpstr>
      <vt:lpstr>Слайд 2</vt:lpstr>
      <vt:lpstr>Государственная аккредитация до 19.03.2024г.       (на 6 лет)</vt:lpstr>
      <vt:lpstr>Лицензия  на осуществление образовательной деятельности по  подготовке специалистов среднего профессионального образования</vt:lpstr>
      <vt:lpstr>Слайд 5</vt:lpstr>
      <vt:lpstr>Лицензия от 7 февраля 2019 г.  на 4 новых направления подготовки:</vt:lpstr>
      <vt:lpstr>Достижения за 2018  год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Базовые кафедры </vt:lpstr>
      <vt:lpstr>Подготовка по рабочим профессиям: оператор станков с программным управлением,  станочник широкого профиля</vt:lpstr>
      <vt:lpstr>Подготовка по рабочим профессиям: каменщик, штукатур, плиточник, маляр,  лаборант по физико-механическим испытаниям</vt:lpstr>
      <vt:lpstr>Подготовка по рабочим профессиям: электро-газосварщик, автослесарь</vt:lpstr>
      <vt:lpstr>Слайд 24</vt:lpstr>
      <vt:lpstr>Слайд 25</vt:lpstr>
      <vt:lpstr>Слайд 26</vt:lpstr>
      <vt:lpstr>Материально-техническая база института </vt:lpstr>
      <vt:lpstr>Материально-техническая база института </vt:lpstr>
      <vt:lpstr>Слайд 29</vt:lpstr>
      <vt:lpstr>Учебно-исследовательские лаборатории</vt:lpstr>
      <vt:lpstr>Лингафонный кабинет</vt:lpstr>
      <vt:lpstr>БИБЛИОТЕКА</vt:lpstr>
      <vt:lpstr>Слайд 33</vt:lpstr>
      <vt:lpstr>Слайд 34</vt:lpstr>
      <vt:lpstr>Слайд 35</vt:lpstr>
      <vt:lpstr>Патриотическое воспитание</vt:lpstr>
      <vt:lpstr>Домовой храм во имя Святителя Николая Чудотворца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«Пора перестать гнаться за количеством и сосредоточиться на качестве подготовки кадров, организовать подготовку инженеров в сильных вузах, имеющих прочные связи с промышленностью, и лучше, конечно, в своих регионах»  из выступления Президента РФ Путина В.В.   ежегодное послание Федеральному собранию</vt:lpstr>
      <vt:lpstr>Рязанский институт (филиал)  Московского политехнического  университета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Савкин</dc:creator>
  <cp:lastModifiedBy>Дмитрий Савкин</cp:lastModifiedBy>
  <cp:revision>336</cp:revision>
  <cp:lastPrinted>2018-11-23T05:16:36Z</cp:lastPrinted>
  <dcterms:created xsi:type="dcterms:W3CDTF">2015-03-02T09:42:29Z</dcterms:created>
  <dcterms:modified xsi:type="dcterms:W3CDTF">2019-05-13T06:22:11Z</dcterms:modified>
</cp:coreProperties>
</file>